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1"/>
  </p:notesMasterIdLst>
  <p:sldIdLst>
    <p:sldId id="261" r:id="rId2"/>
    <p:sldId id="262" r:id="rId3"/>
    <p:sldId id="258" r:id="rId4"/>
    <p:sldId id="259" r:id="rId5"/>
    <p:sldId id="256" r:id="rId6"/>
    <p:sldId id="257" r:id="rId7"/>
    <p:sldId id="260" r:id="rId8"/>
    <p:sldId id="264"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395" autoAdjust="0"/>
  </p:normalViewPr>
  <p:slideViewPr>
    <p:cSldViewPr snapToGrid="0">
      <p:cViewPr varScale="1">
        <p:scale>
          <a:sx n="114" d="100"/>
          <a:sy n="114" d="100"/>
        </p:scale>
        <p:origin x="43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2EEB7F-980C-478E-9702-04F9F29B1437}" type="datetimeFigureOut">
              <a:rPr lang="en-US" smtClean="0"/>
              <a:t>9/21/2021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C20183-EA48-45DC-868C-3D9A3E50C395}" type="slidenum">
              <a:rPr lang="en-US" smtClean="0"/>
              <a:t>‹#›</a:t>
            </a:fld>
            <a:endParaRPr lang="en-US"/>
          </a:p>
        </p:txBody>
      </p:sp>
    </p:spTree>
    <p:extLst>
      <p:ext uri="{BB962C8B-B14F-4D97-AF65-F5344CB8AC3E}">
        <p14:creationId xmlns:p14="http://schemas.microsoft.com/office/powerpoint/2010/main" val="2190900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C20183-EA48-45DC-868C-3D9A3E50C395}" type="slidenum">
              <a:rPr lang="en-US" smtClean="0"/>
              <a:t>5</a:t>
            </a:fld>
            <a:endParaRPr lang="en-US"/>
          </a:p>
        </p:txBody>
      </p:sp>
    </p:spTree>
    <p:extLst>
      <p:ext uri="{BB962C8B-B14F-4D97-AF65-F5344CB8AC3E}">
        <p14:creationId xmlns:p14="http://schemas.microsoft.com/office/powerpoint/2010/main" val="2593579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A644CFE-F1C5-49A9-B9AE-48013A069446}" type="datetimeFigureOut">
              <a:rPr lang="en-US" smtClean="0"/>
              <a:t>9/21/2021</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139A55F4-3F50-4099-9AE1-34BA00BCB4D0}" type="slidenum">
              <a:rPr lang="en-US" smtClean="0"/>
              <a:t>‹#›</a:t>
            </a:fld>
            <a:endParaRPr lang="en-US"/>
          </a:p>
        </p:txBody>
      </p:sp>
    </p:spTree>
    <p:extLst>
      <p:ext uri="{BB962C8B-B14F-4D97-AF65-F5344CB8AC3E}">
        <p14:creationId xmlns:p14="http://schemas.microsoft.com/office/powerpoint/2010/main" val="4237804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A644CFE-F1C5-49A9-B9AE-48013A069446}" type="datetimeFigureOut">
              <a:rPr lang="en-US" smtClean="0"/>
              <a:t>9/21/2021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9A55F4-3F50-4099-9AE1-34BA00BCB4D0}" type="slidenum">
              <a:rPr lang="en-US" smtClean="0"/>
              <a:t>‹#›</a:t>
            </a:fld>
            <a:endParaRPr lang="en-US"/>
          </a:p>
        </p:txBody>
      </p:sp>
    </p:spTree>
    <p:extLst>
      <p:ext uri="{BB962C8B-B14F-4D97-AF65-F5344CB8AC3E}">
        <p14:creationId xmlns:p14="http://schemas.microsoft.com/office/powerpoint/2010/main" val="1538395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A644CFE-F1C5-49A9-B9AE-48013A069446}" type="datetimeFigureOut">
              <a:rPr lang="en-US" smtClean="0"/>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9A55F4-3F50-4099-9AE1-34BA00BCB4D0}" type="slidenum">
              <a:rPr lang="en-US" smtClean="0"/>
              <a:t>‹#›</a:t>
            </a:fld>
            <a:endParaRPr lang="en-US"/>
          </a:p>
        </p:txBody>
      </p:sp>
    </p:spTree>
    <p:extLst>
      <p:ext uri="{BB962C8B-B14F-4D97-AF65-F5344CB8AC3E}">
        <p14:creationId xmlns:p14="http://schemas.microsoft.com/office/powerpoint/2010/main" val="3715546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A644CFE-F1C5-49A9-B9AE-48013A069446}" type="datetimeFigureOut">
              <a:rPr lang="en-US" smtClean="0"/>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9A55F4-3F50-4099-9AE1-34BA00BCB4D0}" type="slidenum">
              <a:rPr lang="en-US" smtClean="0"/>
              <a:t>‹#›</a:t>
            </a:fld>
            <a:endParaRPr lang="en-US"/>
          </a:p>
        </p:txBody>
      </p:sp>
    </p:spTree>
    <p:extLst>
      <p:ext uri="{BB962C8B-B14F-4D97-AF65-F5344CB8AC3E}">
        <p14:creationId xmlns:p14="http://schemas.microsoft.com/office/powerpoint/2010/main" val="22186146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A644CFE-F1C5-49A9-B9AE-48013A069446}" type="datetimeFigureOut">
              <a:rPr lang="en-US" smtClean="0"/>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9A55F4-3F50-4099-9AE1-34BA00BCB4D0}" type="slidenum">
              <a:rPr lang="en-US" smtClean="0"/>
              <a:t>‹#›</a:t>
            </a:fld>
            <a:endParaRPr lang="en-US"/>
          </a:p>
        </p:txBody>
      </p:sp>
    </p:spTree>
    <p:extLst>
      <p:ext uri="{BB962C8B-B14F-4D97-AF65-F5344CB8AC3E}">
        <p14:creationId xmlns:p14="http://schemas.microsoft.com/office/powerpoint/2010/main" val="25035197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A644CFE-F1C5-49A9-B9AE-48013A069446}" type="datetimeFigureOut">
              <a:rPr lang="en-US" smtClean="0"/>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9A55F4-3F50-4099-9AE1-34BA00BCB4D0}" type="slidenum">
              <a:rPr lang="en-US" smtClean="0"/>
              <a:t>‹#›</a:t>
            </a:fld>
            <a:endParaRPr lang="en-US"/>
          </a:p>
        </p:txBody>
      </p:sp>
    </p:spTree>
    <p:extLst>
      <p:ext uri="{BB962C8B-B14F-4D97-AF65-F5344CB8AC3E}">
        <p14:creationId xmlns:p14="http://schemas.microsoft.com/office/powerpoint/2010/main" val="25911345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A644CFE-F1C5-49A9-B9AE-48013A069446}" type="datetimeFigureOut">
              <a:rPr lang="en-US" smtClean="0"/>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9A55F4-3F50-4099-9AE1-34BA00BCB4D0}" type="slidenum">
              <a:rPr lang="en-US" smtClean="0"/>
              <a:t>‹#›</a:t>
            </a:fld>
            <a:endParaRPr lang="en-US"/>
          </a:p>
        </p:txBody>
      </p:sp>
    </p:spTree>
    <p:extLst>
      <p:ext uri="{BB962C8B-B14F-4D97-AF65-F5344CB8AC3E}">
        <p14:creationId xmlns:p14="http://schemas.microsoft.com/office/powerpoint/2010/main" val="2911265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644CFE-F1C5-49A9-B9AE-48013A069446}" type="datetimeFigureOut">
              <a:rPr lang="en-US" smtClean="0"/>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9A55F4-3F50-4099-9AE1-34BA00BCB4D0}" type="slidenum">
              <a:rPr lang="en-US" smtClean="0"/>
              <a:t>‹#›</a:t>
            </a:fld>
            <a:endParaRPr lang="en-US"/>
          </a:p>
        </p:txBody>
      </p:sp>
    </p:spTree>
    <p:extLst>
      <p:ext uri="{BB962C8B-B14F-4D97-AF65-F5344CB8AC3E}">
        <p14:creationId xmlns:p14="http://schemas.microsoft.com/office/powerpoint/2010/main" val="36362566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644CFE-F1C5-49A9-B9AE-48013A069446}" type="datetimeFigureOut">
              <a:rPr lang="en-US" smtClean="0"/>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9A55F4-3F50-4099-9AE1-34BA00BCB4D0}" type="slidenum">
              <a:rPr lang="en-US" smtClean="0"/>
              <a:t>‹#›</a:t>
            </a:fld>
            <a:endParaRPr lang="en-US"/>
          </a:p>
        </p:txBody>
      </p:sp>
    </p:spTree>
    <p:extLst>
      <p:ext uri="{BB962C8B-B14F-4D97-AF65-F5344CB8AC3E}">
        <p14:creationId xmlns:p14="http://schemas.microsoft.com/office/powerpoint/2010/main" val="2341442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644CFE-F1C5-49A9-B9AE-48013A069446}" type="datetimeFigureOut">
              <a:rPr lang="en-US" smtClean="0"/>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139A55F4-3F50-4099-9AE1-34BA00BCB4D0}" type="slidenum">
              <a:rPr lang="en-US" smtClean="0"/>
              <a:t>‹#›</a:t>
            </a:fld>
            <a:endParaRPr lang="en-US"/>
          </a:p>
        </p:txBody>
      </p:sp>
    </p:spTree>
    <p:extLst>
      <p:ext uri="{BB962C8B-B14F-4D97-AF65-F5344CB8AC3E}">
        <p14:creationId xmlns:p14="http://schemas.microsoft.com/office/powerpoint/2010/main" val="4284095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A644CFE-F1C5-49A9-B9AE-48013A069446}" type="datetimeFigureOut">
              <a:rPr lang="en-US" smtClean="0"/>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9A55F4-3F50-4099-9AE1-34BA00BCB4D0}" type="slidenum">
              <a:rPr lang="en-US" smtClean="0"/>
              <a:t>‹#›</a:t>
            </a:fld>
            <a:endParaRPr lang="en-US"/>
          </a:p>
        </p:txBody>
      </p:sp>
    </p:spTree>
    <p:extLst>
      <p:ext uri="{BB962C8B-B14F-4D97-AF65-F5344CB8AC3E}">
        <p14:creationId xmlns:p14="http://schemas.microsoft.com/office/powerpoint/2010/main" val="4022785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644CFE-F1C5-49A9-B9AE-48013A069446}" type="datetimeFigureOut">
              <a:rPr lang="en-US" smtClean="0"/>
              <a:t>9/21/2021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9A55F4-3F50-4099-9AE1-34BA00BCB4D0}" type="slidenum">
              <a:rPr lang="en-US" smtClean="0"/>
              <a:t>‹#›</a:t>
            </a:fld>
            <a:endParaRPr lang="en-US"/>
          </a:p>
        </p:txBody>
      </p:sp>
    </p:spTree>
    <p:extLst>
      <p:ext uri="{BB962C8B-B14F-4D97-AF65-F5344CB8AC3E}">
        <p14:creationId xmlns:p14="http://schemas.microsoft.com/office/powerpoint/2010/main" val="581681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A644CFE-F1C5-49A9-B9AE-48013A069446}" type="datetimeFigureOut">
              <a:rPr lang="en-US" smtClean="0"/>
              <a:t>9/21/2021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9A55F4-3F50-4099-9AE1-34BA00BCB4D0}" type="slidenum">
              <a:rPr lang="en-US" smtClean="0"/>
              <a:t>‹#›</a:t>
            </a:fld>
            <a:endParaRPr lang="en-US"/>
          </a:p>
        </p:txBody>
      </p:sp>
    </p:spTree>
    <p:extLst>
      <p:ext uri="{BB962C8B-B14F-4D97-AF65-F5344CB8AC3E}">
        <p14:creationId xmlns:p14="http://schemas.microsoft.com/office/powerpoint/2010/main" val="2169879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A644CFE-F1C5-49A9-B9AE-48013A069446}" type="datetimeFigureOut">
              <a:rPr lang="en-US" smtClean="0"/>
              <a:t>9/21/2021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9A55F4-3F50-4099-9AE1-34BA00BCB4D0}" type="slidenum">
              <a:rPr lang="en-US" smtClean="0"/>
              <a:t>‹#›</a:t>
            </a:fld>
            <a:endParaRPr lang="en-US"/>
          </a:p>
        </p:txBody>
      </p:sp>
    </p:spTree>
    <p:extLst>
      <p:ext uri="{BB962C8B-B14F-4D97-AF65-F5344CB8AC3E}">
        <p14:creationId xmlns:p14="http://schemas.microsoft.com/office/powerpoint/2010/main" val="2379672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644CFE-F1C5-49A9-B9AE-48013A069446}" type="datetimeFigureOut">
              <a:rPr lang="en-US" smtClean="0"/>
              <a:t>9/21/2021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9A55F4-3F50-4099-9AE1-34BA00BCB4D0}" type="slidenum">
              <a:rPr lang="en-US" smtClean="0"/>
              <a:t>‹#›</a:t>
            </a:fld>
            <a:endParaRPr lang="en-US"/>
          </a:p>
        </p:txBody>
      </p:sp>
    </p:spTree>
    <p:extLst>
      <p:ext uri="{BB962C8B-B14F-4D97-AF65-F5344CB8AC3E}">
        <p14:creationId xmlns:p14="http://schemas.microsoft.com/office/powerpoint/2010/main" val="58025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A644CFE-F1C5-49A9-B9AE-48013A069446}" type="datetimeFigureOut">
              <a:rPr lang="en-US" smtClean="0"/>
              <a:t>9/21/2021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9A55F4-3F50-4099-9AE1-34BA00BCB4D0}" type="slidenum">
              <a:rPr lang="en-US" smtClean="0"/>
              <a:t>‹#›</a:t>
            </a:fld>
            <a:endParaRPr lang="en-US"/>
          </a:p>
        </p:txBody>
      </p:sp>
    </p:spTree>
    <p:extLst>
      <p:ext uri="{BB962C8B-B14F-4D97-AF65-F5344CB8AC3E}">
        <p14:creationId xmlns:p14="http://schemas.microsoft.com/office/powerpoint/2010/main" val="4157386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A644CFE-F1C5-49A9-B9AE-48013A069446}" type="datetimeFigureOut">
              <a:rPr lang="en-US" smtClean="0"/>
              <a:t>9/21/2021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9A55F4-3F50-4099-9AE1-34BA00BCB4D0}" type="slidenum">
              <a:rPr lang="en-US" smtClean="0"/>
              <a:t>‹#›</a:t>
            </a:fld>
            <a:endParaRPr lang="en-US"/>
          </a:p>
        </p:txBody>
      </p:sp>
    </p:spTree>
    <p:extLst>
      <p:ext uri="{BB962C8B-B14F-4D97-AF65-F5344CB8AC3E}">
        <p14:creationId xmlns:p14="http://schemas.microsoft.com/office/powerpoint/2010/main" val="2056382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A644CFE-F1C5-49A9-B9AE-48013A069446}" type="datetimeFigureOut">
              <a:rPr lang="en-US" smtClean="0"/>
              <a:t>9/21/2021</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39A55F4-3F50-4099-9AE1-34BA00BCB4D0}" type="slidenum">
              <a:rPr lang="en-US" smtClean="0"/>
              <a:t>‹#›</a:t>
            </a:fld>
            <a:endParaRPr lang="en-US"/>
          </a:p>
        </p:txBody>
      </p:sp>
    </p:spTree>
    <p:extLst>
      <p:ext uri="{BB962C8B-B14F-4D97-AF65-F5344CB8AC3E}">
        <p14:creationId xmlns:p14="http://schemas.microsoft.com/office/powerpoint/2010/main" val="416739373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668386" y="1263533"/>
            <a:ext cx="8236122" cy="2078182"/>
          </a:xfrm>
        </p:spPr>
        <p:txBody>
          <a:bodyPr>
            <a:noAutofit/>
          </a:bodyPr>
          <a:lstStyle/>
          <a:p>
            <a:pPr algn="ctr"/>
            <a:r>
              <a:rPr lang="ru-RU" sz="3200" b="1" dirty="0" err="1">
                <a:solidFill>
                  <a:srgbClr val="00B0F0"/>
                </a:solidFill>
                <a:latin typeface="Times New Roman" panose="02020603050405020304" pitchFamily="18" charset="0"/>
                <a:cs typeface="Times New Roman" panose="02020603050405020304" pitchFamily="18" charset="0"/>
              </a:rPr>
              <a:t>Хўжалик</a:t>
            </a:r>
            <a:r>
              <a:rPr lang="ru-RU" sz="3200" b="1" dirty="0">
                <a:solidFill>
                  <a:srgbClr val="00B0F0"/>
                </a:solidFill>
                <a:latin typeface="Times New Roman" panose="02020603050405020304" pitchFamily="18" charset="0"/>
                <a:cs typeface="Times New Roman" panose="02020603050405020304" pitchFamily="18" charset="0"/>
              </a:rPr>
              <a:t>-эксплуатация </a:t>
            </a:r>
            <a:r>
              <a:rPr lang="ru-RU" sz="3200" b="1" dirty="0" err="1">
                <a:solidFill>
                  <a:srgbClr val="00B0F0"/>
                </a:solidFill>
                <a:latin typeface="Times New Roman" panose="02020603050405020304" pitchFamily="18" charset="0"/>
                <a:cs typeface="Times New Roman" panose="02020603050405020304" pitchFamily="18" charset="0"/>
              </a:rPr>
              <a:t>гуруҳининг</a:t>
            </a:r>
            <a:r>
              <a:rPr lang="ru-RU" sz="3200" b="1" dirty="0">
                <a:solidFill>
                  <a:srgbClr val="00B0F0"/>
                </a:solidFill>
                <a:latin typeface="Times New Roman" panose="02020603050405020304" pitchFamily="18" charset="0"/>
                <a:cs typeface="Times New Roman" panose="02020603050405020304" pitchFamily="18" charset="0"/>
              </a:rPr>
              <a:t> </a:t>
            </a:r>
            <a:r>
              <a:rPr lang="ru-RU" sz="3200" b="1" dirty="0" err="1">
                <a:solidFill>
                  <a:srgbClr val="00B0F0"/>
                </a:solidFill>
                <a:latin typeface="Times New Roman" panose="02020603050405020304" pitchFamily="18" charset="0"/>
                <a:cs typeface="Times New Roman" panose="02020603050405020304" pitchFamily="18" charset="0"/>
              </a:rPr>
              <a:t>фаолиятини</a:t>
            </a:r>
            <a:r>
              <a:rPr lang="ru-RU" sz="3200" b="1" dirty="0">
                <a:solidFill>
                  <a:srgbClr val="00B0F0"/>
                </a:solidFill>
                <a:latin typeface="Times New Roman" panose="02020603050405020304" pitchFamily="18" charset="0"/>
                <a:cs typeface="Times New Roman" panose="02020603050405020304" pitchFamily="18" charset="0"/>
              </a:rPr>
              <a:t> </a:t>
            </a:r>
            <a:r>
              <a:rPr lang="ru-RU" sz="3200" b="1" dirty="0" err="1">
                <a:solidFill>
                  <a:srgbClr val="00B0F0"/>
                </a:solidFill>
                <a:latin typeface="Times New Roman" panose="02020603050405020304" pitchFamily="18" charset="0"/>
                <a:cs typeface="Times New Roman" panose="02020603050405020304" pitchFamily="18" charset="0"/>
              </a:rPr>
              <a:t>тартибга</a:t>
            </a:r>
            <a:r>
              <a:rPr lang="ru-RU" sz="3200" b="1" dirty="0">
                <a:solidFill>
                  <a:srgbClr val="00B0F0"/>
                </a:solidFill>
                <a:latin typeface="Times New Roman" panose="02020603050405020304" pitchFamily="18" charset="0"/>
                <a:cs typeface="Times New Roman" panose="02020603050405020304" pitchFamily="18" charset="0"/>
              </a:rPr>
              <a:t> </a:t>
            </a:r>
            <a:r>
              <a:rPr lang="ru-RU" sz="3200" b="1" dirty="0" err="1">
                <a:solidFill>
                  <a:srgbClr val="00B0F0"/>
                </a:solidFill>
                <a:latin typeface="Times New Roman" panose="02020603050405020304" pitchFamily="18" charset="0"/>
                <a:cs typeface="Times New Roman" panose="02020603050405020304" pitchFamily="18" charset="0"/>
              </a:rPr>
              <a:t>солувчи</a:t>
            </a:r>
            <a:r>
              <a:rPr lang="ru-RU" sz="3200" b="1" dirty="0">
                <a:solidFill>
                  <a:srgbClr val="00B0F0"/>
                </a:solidFill>
                <a:latin typeface="Times New Roman" panose="02020603050405020304" pitchFamily="18" charset="0"/>
                <a:cs typeface="Times New Roman" panose="02020603050405020304" pitchFamily="18" charset="0"/>
              </a:rPr>
              <a:t> </a:t>
            </a:r>
            <a:r>
              <a:rPr lang="ru-RU" sz="3200" b="1" dirty="0" err="1">
                <a:solidFill>
                  <a:srgbClr val="00B0F0"/>
                </a:solidFill>
                <a:latin typeface="Times New Roman" panose="02020603050405020304" pitchFamily="18" charset="0"/>
                <a:cs typeface="Times New Roman" panose="02020603050405020304" pitchFamily="18" charset="0"/>
              </a:rPr>
              <a:t>қонунчилик</a:t>
            </a:r>
            <a:r>
              <a:rPr lang="ru-RU" sz="3200" b="1" dirty="0">
                <a:solidFill>
                  <a:srgbClr val="00B0F0"/>
                </a:solidFill>
                <a:latin typeface="Times New Roman" panose="02020603050405020304" pitchFamily="18" charset="0"/>
                <a:cs typeface="Times New Roman" panose="02020603050405020304" pitchFamily="18" charset="0"/>
              </a:rPr>
              <a:t> </a:t>
            </a:r>
            <a:r>
              <a:rPr lang="ru-RU" sz="3200" b="1" dirty="0" err="1">
                <a:solidFill>
                  <a:srgbClr val="00B0F0"/>
                </a:solidFill>
                <a:latin typeface="Times New Roman" panose="02020603050405020304" pitchFamily="18" charset="0"/>
                <a:cs typeface="Times New Roman" panose="02020603050405020304" pitchFamily="18" charset="0"/>
              </a:rPr>
              <a:t>ҳужжатларининг</a:t>
            </a:r>
            <a:r>
              <a:rPr lang="ru-RU" sz="3200" b="1" dirty="0">
                <a:solidFill>
                  <a:srgbClr val="00B0F0"/>
                </a:solidFill>
                <a:latin typeface="Times New Roman" panose="02020603050405020304" pitchFamily="18" charset="0"/>
                <a:cs typeface="Times New Roman" panose="02020603050405020304" pitchFamily="18" charset="0"/>
              </a:rPr>
              <a:t> </a:t>
            </a:r>
            <a:r>
              <a:rPr lang="ru-RU" sz="3200" b="1" dirty="0" err="1">
                <a:solidFill>
                  <a:srgbClr val="00B0F0"/>
                </a:solidFill>
                <a:latin typeface="Times New Roman" panose="02020603050405020304" pitchFamily="18" charset="0"/>
                <a:cs typeface="Times New Roman" panose="02020603050405020304" pitchFamily="18" charset="0"/>
              </a:rPr>
              <a:t>мазмун-моҳиятини</a:t>
            </a:r>
            <a:r>
              <a:rPr lang="ru-RU" sz="3200" b="1" dirty="0">
                <a:solidFill>
                  <a:srgbClr val="00B0F0"/>
                </a:solidFill>
                <a:latin typeface="Times New Roman" panose="02020603050405020304" pitchFamily="18" charset="0"/>
                <a:cs typeface="Times New Roman" panose="02020603050405020304" pitchFamily="18" charset="0"/>
              </a:rPr>
              <a:t> </a:t>
            </a:r>
            <a:r>
              <a:rPr lang="ru-RU" sz="3200" b="1" dirty="0" err="1">
                <a:solidFill>
                  <a:srgbClr val="00B0F0"/>
                </a:solidFill>
                <a:latin typeface="Times New Roman" panose="02020603050405020304" pitchFamily="18" charset="0"/>
                <a:cs typeface="Times New Roman" panose="02020603050405020304" pitchFamily="18" charset="0"/>
              </a:rPr>
              <a:t>тушунтириш</a:t>
            </a:r>
            <a:r>
              <a:rPr lang="ru-RU" sz="3200" b="1" dirty="0">
                <a:solidFill>
                  <a:srgbClr val="00B0F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00504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84287" y="1304925"/>
            <a:ext cx="5173663" cy="4676775"/>
          </a:xfrm>
        </p:spPr>
        <p:txBody>
          <a:bodyPr>
            <a:normAutofit/>
          </a:bodyPr>
          <a:lstStyle/>
          <a:p>
            <a:pPr algn="l"/>
            <a:r>
              <a:rPr lang="ru-RU" sz="3200" dirty="0" err="1">
                <a:solidFill>
                  <a:srgbClr val="0070C0"/>
                </a:solidFill>
                <a:latin typeface="Times New Roman" panose="02020603050405020304" pitchFamily="18" charset="0"/>
                <a:cs typeface="Times New Roman" panose="02020603050405020304" pitchFamily="18" charset="0"/>
              </a:rPr>
              <a:t>Шаҳарсозлик</a:t>
            </a:r>
            <a:r>
              <a:rPr lang="ru-RU" sz="3200" dirty="0">
                <a:solidFill>
                  <a:srgbClr val="0070C0"/>
                </a:solidFill>
                <a:latin typeface="Times New Roman" panose="02020603050405020304" pitchFamily="18" charset="0"/>
                <a:cs typeface="Times New Roman" panose="02020603050405020304" pitchFamily="18" charset="0"/>
              </a:rPr>
              <a:t> </a:t>
            </a:r>
            <a:r>
              <a:rPr lang="ru-RU" sz="3200" dirty="0" err="1">
                <a:solidFill>
                  <a:srgbClr val="0070C0"/>
                </a:solidFill>
                <a:latin typeface="Times New Roman" panose="02020603050405020304" pitchFamily="18" charset="0"/>
                <a:cs typeface="Times New Roman" panose="02020603050405020304" pitchFamily="18" charset="0"/>
              </a:rPr>
              <a:t>нормалари</a:t>
            </a:r>
            <a:br>
              <a:rPr lang="ru-RU" sz="2400" dirty="0">
                <a:solidFill>
                  <a:srgbClr val="0070C0"/>
                </a:solidFill>
              </a:rPr>
            </a:br>
            <a:r>
              <a:rPr lang="ru-RU" sz="1800" dirty="0">
                <a:solidFill>
                  <a:srgbClr val="0070C0"/>
                </a:solidFill>
                <a:latin typeface="Times New Roman" panose="02020603050405020304" pitchFamily="18" charset="0"/>
                <a:cs typeface="Times New Roman" panose="02020603050405020304" pitchFamily="18" charset="0"/>
              </a:rPr>
              <a:t>ҚУРИЛИШ ВАЗИРЛИГИ </a:t>
            </a:r>
            <a:br>
              <a:rPr lang="ru-RU" sz="1800" dirty="0">
                <a:solidFill>
                  <a:srgbClr val="0070C0"/>
                </a:solidFill>
                <a:latin typeface="Times New Roman" panose="02020603050405020304" pitchFamily="18" charset="0"/>
                <a:cs typeface="Times New Roman" panose="02020603050405020304" pitchFamily="18" charset="0"/>
              </a:rPr>
            </a:br>
            <a:r>
              <a:rPr lang="ru-RU" sz="1800" dirty="0">
                <a:solidFill>
                  <a:srgbClr val="0070C0"/>
                </a:solidFill>
                <a:latin typeface="Times New Roman" panose="02020603050405020304" pitchFamily="18" charset="0"/>
                <a:cs typeface="Times New Roman" panose="02020603050405020304" pitchFamily="18" charset="0"/>
              </a:rPr>
              <a:t>ШАҲАРСОЗЛИК НОРМАЛАРИ</a:t>
            </a:r>
            <a:br>
              <a:rPr lang="ru-RU" sz="1800" dirty="0">
                <a:solidFill>
                  <a:srgbClr val="0070C0"/>
                </a:solidFill>
                <a:latin typeface="Times New Roman" panose="02020603050405020304" pitchFamily="18" charset="0"/>
                <a:cs typeface="Times New Roman" panose="02020603050405020304" pitchFamily="18" charset="0"/>
              </a:rPr>
            </a:br>
            <a:r>
              <a:rPr lang="ru-RU" sz="1800" dirty="0">
                <a:solidFill>
                  <a:srgbClr val="0070C0"/>
                </a:solidFill>
                <a:latin typeface="Times New Roman" panose="02020603050405020304" pitchFamily="18" charset="0"/>
                <a:cs typeface="Times New Roman" panose="02020603050405020304" pitchFamily="18" charset="0"/>
              </a:rPr>
              <a:t>Техник </a:t>
            </a:r>
            <a:r>
              <a:rPr lang="ru-RU" sz="1800" dirty="0" err="1">
                <a:solidFill>
                  <a:srgbClr val="0070C0"/>
                </a:solidFill>
                <a:latin typeface="Times New Roman" panose="02020603050405020304" pitchFamily="18" charset="0"/>
                <a:cs typeface="Times New Roman" panose="02020603050405020304" pitchFamily="18" charset="0"/>
              </a:rPr>
              <a:t>жиҳатдан</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тартибга</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солиш</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объектлари</a:t>
            </a:r>
            <a:br>
              <a:rPr lang="ru-RU" sz="1800" dirty="0">
                <a:solidFill>
                  <a:srgbClr val="0070C0"/>
                </a:solidFill>
                <a:latin typeface="Times New Roman" panose="02020603050405020304" pitchFamily="18" charset="0"/>
                <a:cs typeface="Times New Roman" panose="02020603050405020304" pitchFamily="18" charset="0"/>
              </a:rPr>
            </a:br>
            <a:r>
              <a:rPr lang="ru-RU" sz="1800" dirty="0">
                <a:solidFill>
                  <a:srgbClr val="0070C0"/>
                </a:solidFill>
                <a:latin typeface="Times New Roman" panose="02020603050405020304" pitchFamily="18" charset="0"/>
                <a:cs typeface="Times New Roman" panose="02020603050405020304" pitchFamily="18" charset="0"/>
              </a:rPr>
              <a:t>-</a:t>
            </a:r>
            <a:r>
              <a:rPr lang="ru-RU" sz="1800" dirty="0" err="1">
                <a:solidFill>
                  <a:srgbClr val="0070C0"/>
                </a:solidFill>
                <a:latin typeface="Times New Roman" panose="02020603050405020304" pitchFamily="18" charset="0"/>
                <a:cs typeface="Times New Roman" panose="02020603050405020304" pitchFamily="18" charset="0"/>
              </a:rPr>
              <a:t>бино</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ва</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иншоотларнинг</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ишлаши</a:t>
            </a:r>
            <a:r>
              <a:rPr lang="ru-RU" sz="1800" dirty="0">
                <a:solidFill>
                  <a:srgbClr val="0070C0"/>
                </a:solidFill>
                <a:latin typeface="Times New Roman" panose="02020603050405020304" pitchFamily="18" charset="0"/>
                <a:cs typeface="Times New Roman" panose="02020603050405020304" pitchFamily="18" charset="0"/>
              </a:rPr>
              <a:t>;</a:t>
            </a:r>
            <a:br>
              <a:rPr lang="ru-RU" sz="1800" dirty="0">
                <a:solidFill>
                  <a:srgbClr val="0070C0"/>
                </a:solidFill>
                <a:latin typeface="Times New Roman" panose="02020603050405020304" pitchFamily="18" charset="0"/>
                <a:cs typeface="Times New Roman" panose="02020603050405020304" pitchFamily="18" charset="0"/>
              </a:rPr>
            </a:br>
            <a:r>
              <a:rPr lang="ru-RU" sz="1800" dirty="0">
                <a:solidFill>
                  <a:srgbClr val="0070C0"/>
                </a:solidFill>
                <a:latin typeface="Times New Roman" panose="02020603050405020304" pitchFamily="18" charset="0"/>
                <a:cs typeface="Times New Roman" panose="02020603050405020304" pitchFamily="18" charset="0"/>
              </a:rPr>
              <a:t>-</a:t>
            </a:r>
            <a:r>
              <a:rPr lang="ru-RU" sz="1800" dirty="0" err="1">
                <a:solidFill>
                  <a:srgbClr val="0070C0"/>
                </a:solidFill>
                <a:latin typeface="Times New Roman" panose="02020603050405020304" pitchFamily="18" charset="0"/>
                <a:cs typeface="Times New Roman" panose="02020603050405020304" pitchFamily="18" charset="0"/>
              </a:rPr>
              <a:t>таъмирлаш</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ва</a:t>
            </a:r>
            <a:r>
              <a:rPr lang="ru-RU" sz="1800" dirty="0">
                <a:solidFill>
                  <a:srgbClr val="0070C0"/>
                </a:solidFill>
                <a:latin typeface="Times New Roman" panose="02020603050405020304" pitchFamily="18" charset="0"/>
                <a:cs typeface="Times New Roman" panose="02020603050405020304" pitchFamily="18" charset="0"/>
              </a:rPr>
              <a:t> реконструкция </a:t>
            </a:r>
            <a:r>
              <a:rPr lang="ru-RU" sz="1800" dirty="0" err="1">
                <a:solidFill>
                  <a:srgbClr val="0070C0"/>
                </a:solidFill>
                <a:latin typeface="Times New Roman" panose="02020603050405020304" pitchFamily="18" charset="0"/>
                <a:cs typeface="Times New Roman" panose="02020603050405020304" pitchFamily="18" charset="0"/>
              </a:rPr>
              <a:t>қилиш</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ишларни</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ташкил</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этиш</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ишлаб</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чиқариш</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ва</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қабул</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қилиш</a:t>
            </a:r>
            <a:r>
              <a:rPr lang="ru-RU" sz="1800" dirty="0">
                <a:solidFill>
                  <a:srgbClr val="0070C0"/>
                </a:solidFill>
                <a:latin typeface="Times New Roman" panose="02020603050405020304" pitchFamily="18" charset="0"/>
                <a:cs typeface="Times New Roman" panose="02020603050405020304" pitchFamily="18" charset="0"/>
              </a:rPr>
              <a:t>);</a:t>
            </a:r>
            <a:br>
              <a:rPr lang="ru-RU" sz="1800" dirty="0">
                <a:solidFill>
                  <a:srgbClr val="0070C0"/>
                </a:solidFill>
                <a:latin typeface="Times New Roman" panose="02020603050405020304" pitchFamily="18" charset="0"/>
                <a:cs typeface="Times New Roman" panose="02020603050405020304" pitchFamily="18" charset="0"/>
              </a:rPr>
            </a:b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бино</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ва</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иншоотларни</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муҳандислик</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ускуналари</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тизими</a:t>
            </a:r>
            <a:r>
              <a:rPr lang="ru-RU" sz="1800" dirty="0">
                <a:solidFill>
                  <a:srgbClr val="0070C0"/>
                </a:solidFill>
                <a:latin typeface="Times New Roman" panose="02020603050405020304" pitchFamily="18" charset="0"/>
                <a:cs typeface="Times New Roman" panose="02020603050405020304" pitchFamily="18" charset="0"/>
              </a:rPr>
              <a:t>;</a:t>
            </a:r>
            <a:br>
              <a:rPr lang="ru-RU" sz="1800" dirty="0">
                <a:solidFill>
                  <a:srgbClr val="0070C0"/>
                </a:solidFill>
                <a:latin typeface="Times New Roman" panose="02020603050405020304" pitchFamily="18" charset="0"/>
                <a:cs typeface="Times New Roman" panose="02020603050405020304" pitchFamily="18" charset="0"/>
              </a:rPr>
            </a:br>
            <a:r>
              <a:rPr lang="ru-RU" sz="1800" dirty="0">
                <a:solidFill>
                  <a:srgbClr val="0070C0"/>
                </a:solidFill>
                <a:latin typeface="Times New Roman" panose="02020603050405020304" pitchFamily="18" charset="0"/>
                <a:cs typeface="Times New Roman" panose="02020603050405020304" pitchFamily="18" charset="0"/>
              </a:rPr>
              <a:t>-</a:t>
            </a:r>
            <a:r>
              <a:rPr lang="ru-RU" sz="1800" dirty="0" err="1">
                <a:solidFill>
                  <a:srgbClr val="0070C0"/>
                </a:solidFill>
                <a:latin typeface="Times New Roman" panose="02020603050405020304" pitchFamily="18" charset="0"/>
                <a:cs typeface="Times New Roman" panose="02020603050405020304" pitchFamily="18" charset="0"/>
              </a:rPr>
              <a:t>қурилиш</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қиймати</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ва</a:t>
            </a:r>
            <a:r>
              <a:rPr lang="ru-RU" sz="1800" dirty="0">
                <a:solidFill>
                  <a:srgbClr val="0070C0"/>
                </a:solidFill>
                <a:latin typeface="Times New Roman" panose="02020603050405020304" pitchFamily="18" charset="0"/>
                <a:cs typeface="Times New Roman" panose="02020603050405020304" pitchFamily="18" charset="0"/>
              </a:rPr>
              <a:t> смета </a:t>
            </a:r>
            <a:r>
              <a:rPr lang="ru-RU" sz="1800" dirty="0" err="1">
                <a:solidFill>
                  <a:srgbClr val="0070C0"/>
                </a:solidFill>
                <a:latin typeface="Times New Roman" panose="02020603050405020304" pitchFamily="18" charset="0"/>
                <a:cs typeface="Times New Roman" panose="02020603050405020304" pitchFamily="18" charset="0"/>
              </a:rPr>
              <a:t>нормаларини</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аниқлаш</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усуллари</a:t>
            </a:r>
            <a:r>
              <a:rPr lang="ru-RU" sz="1800" dirty="0">
                <a:solidFill>
                  <a:srgbClr val="0070C0"/>
                </a:solidFill>
                <a:latin typeface="Times New Roman" panose="02020603050405020304" pitchFamily="18" charset="0"/>
                <a:cs typeface="Times New Roman" panose="02020603050405020304" pitchFamily="18" charset="0"/>
              </a:rPr>
              <a:t>;</a:t>
            </a:r>
            <a:br>
              <a:rPr lang="ru-RU" sz="1800" dirty="0">
                <a:solidFill>
                  <a:srgbClr val="0070C0"/>
                </a:solidFill>
                <a:latin typeface="Times New Roman" panose="02020603050405020304" pitchFamily="18" charset="0"/>
                <a:cs typeface="Times New Roman" panose="02020603050405020304" pitchFamily="18" charset="0"/>
              </a:rPr>
            </a:b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қурилишга</a:t>
            </a:r>
            <a:r>
              <a:rPr lang="ru-RU" sz="1800" dirty="0">
                <a:solidFill>
                  <a:srgbClr val="0070C0"/>
                </a:solidFill>
                <a:latin typeface="Times New Roman" panose="02020603050405020304" pitchFamily="18" charset="0"/>
                <a:cs typeface="Times New Roman" panose="02020603050405020304" pitchFamily="18" charset="0"/>
              </a:rPr>
              <a:t> инвестиция </a:t>
            </a:r>
            <a:r>
              <a:rPr lang="ru-RU" sz="1800" dirty="0" err="1">
                <a:solidFill>
                  <a:srgbClr val="0070C0"/>
                </a:solidFill>
                <a:latin typeface="Times New Roman" panose="02020603050405020304" pitchFamily="18" charset="0"/>
                <a:cs typeface="Times New Roman" panose="02020603050405020304" pitchFamily="18" charset="0"/>
              </a:rPr>
              <a:t>жараёни</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иштирокчилари</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ўртасидаги</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муносабатлар</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элементлари</a:t>
            </a:r>
            <a:endParaRPr lang="en-US" sz="1600" dirty="0">
              <a:solidFill>
                <a:srgbClr val="0070C0"/>
              </a:solidFill>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2450" y="1876425"/>
            <a:ext cx="5363538" cy="3829050"/>
          </a:xfrm>
          <a:prstGeom prst="rect">
            <a:avLst/>
          </a:prstGeom>
        </p:spPr>
      </p:pic>
    </p:spTree>
    <p:extLst>
      <p:ext uri="{BB962C8B-B14F-4D97-AF65-F5344CB8AC3E}">
        <p14:creationId xmlns:p14="http://schemas.microsoft.com/office/powerpoint/2010/main" val="3651627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2"/>
          </p:nvPr>
        </p:nvSpPr>
        <p:spPr>
          <a:xfrm>
            <a:off x="1315211" y="4105275"/>
            <a:ext cx="10791063" cy="2400300"/>
          </a:xfrm>
        </p:spPr>
        <p:txBody>
          <a:bodyPr>
            <a:normAutofit/>
          </a:bodyPr>
          <a:lstStyle/>
          <a:p>
            <a:pPr marL="0" indent="0" algn="ctr">
              <a:buNone/>
            </a:pPr>
            <a:r>
              <a:rPr lang="ru-RU" sz="2000" cap="all" dirty="0">
                <a:solidFill>
                  <a:srgbClr val="0070C0"/>
                </a:solidFill>
                <a:latin typeface="Times New Roman" panose="02020603050405020304" pitchFamily="18" charset="0"/>
                <a:cs typeface="Times New Roman" panose="02020603050405020304" pitchFamily="18" charset="0"/>
              </a:rPr>
              <a:t>ЎЗБЕКИСТОН РЕСПУБЛИКАСИ ВАЗИРЛАР МАҲКАМАСИНИНГ</a:t>
            </a:r>
          </a:p>
          <a:p>
            <a:pPr marL="0" indent="0" algn="ctr">
              <a:buNone/>
            </a:pPr>
            <a:r>
              <a:rPr lang="ru-RU" sz="2000" cap="all" dirty="0">
                <a:solidFill>
                  <a:srgbClr val="0070C0"/>
                </a:solidFill>
                <a:latin typeface="Times New Roman" panose="02020603050405020304" pitchFamily="18" charset="0"/>
                <a:cs typeface="Times New Roman" panose="02020603050405020304" pitchFamily="18" charset="0"/>
              </a:rPr>
              <a:t>ҚАРОРИ</a:t>
            </a:r>
          </a:p>
          <a:p>
            <a:pPr marL="0" indent="0" algn="ctr">
              <a:buNone/>
            </a:pPr>
            <a:r>
              <a:rPr lang="ru-RU" sz="2000" cap="all" dirty="0">
                <a:solidFill>
                  <a:srgbClr val="0070C0"/>
                </a:solidFill>
                <a:latin typeface="Times New Roman" panose="02020603050405020304" pitchFamily="18" charset="0"/>
                <a:cs typeface="Times New Roman" panose="02020603050405020304" pitchFamily="18" charset="0"/>
              </a:rPr>
              <a:t>КОММУНАЛ ХИЗМАТЛАР КЎРСАТИШ ҚОИДАЛАРИНИ ТАСДИҚЛАШ ТЎҒРИСИДА</a:t>
            </a:r>
            <a:endParaRPr lang="en-US" sz="2000" cap="all" dirty="0">
              <a:solidFill>
                <a:srgbClr val="0070C0"/>
              </a:solidFill>
              <a:latin typeface="Times New Roman" panose="02020603050405020304" pitchFamily="18" charset="0"/>
              <a:cs typeface="Times New Roman" panose="02020603050405020304" pitchFamily="18" charset="0"/>
            </a:endParaRPr>
          </a:p>
          <a:p>
            <a:pPr marL="0" indent="0" algn="ctr">
              <a:buNone/>
            </a:pPr>
            <a:r>
              <a:rPr lang="ru-RU" sz="2000" dirty="0" err="1">
                <a:solidFill>
                  <a:srgbClr val="0070C0"/>
                </a:solidFill>
                <a:latin typeface="Times New Roman" panose="02020603050405020304" pitchFamily="18" charset="0"/>
                <a:cs typeface="Times New Roman" panose="02020603050405020304" pitchFamily="18" charset="0"/>
              </a:rPr>
              <a:t>Истеъмолчиларга</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сув</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таъминоти</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ва</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сув</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чиқариш</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хизматлари</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кўрсатиш</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қоидалари</a:t>
            </a:r>
            <a:endParaRPr lang="ru-RU" sz="2000" cap="all" dirty="0">
              <a:solidFill>
                <a:srgbClr val="0070C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3650" y="276224"/>
            <a:ext cx="8353622" cy="4059860"/>
          </a:xfrm>
          <a:prstGeom prst="rect">
            <a:avLst/>
          </a:prstGeom>
        </p:spPr>
      </p:pic>
    </p:spTree>
    <p:extLst>
      <p:ext uri="{BB962C8B-B14F-4D97-AF65-F5344CB8AC3E}">
        <p14:creationId xmlns:p14="http://schemas.microsoft.com/office/powerpoint/2010/main" val="1337797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60747" y="4775199"/>
            <a:ext cx="9618453" cy="914401"/>
          </a:xfrm>
        </p:spPr>
        <p:txBody>
          <a:bodyPr>
            <a:noAutofit/>
          </a:bodyPr>
          <a:lstStyle/>
          <a:p>
            <a:pPr marL="0" indent="0" algn="ctr">
              <a:buNone/>
            </a:pPr>
            <a:r>
              <a:rPr lang="ru-RU" sz="2800" dirty="0">
                <a:solidFill>
                  <a:srgbClr val="0070C0"/>
                </a:solidFill>
                <a:latin typeface="Times New Roman" panose="02020603050405020304" pitchFamily="18" charset="0"/>
                <a:cs typeface="Times New Roman" panose="02020603050405020304" pitchFamily="18" charset="0"/>
              </a:rPr>
              <a:t>КМК 2.04.05-97  </a:t>
            </a:r>
            <a:r>
              <a:rPr lang="ru-RU" sz="2800" dirty="0" err="1">
                <a:solidFill>
                  <a:srgbClr val="0070C0"/>
                </a:solidFill>
                <a:latin typeface="Times New Roman" panose="02020603050405020304" pitchFamily="18" charset="0"/>
                <a:cs typeface="Times New Roman" panose="02020603050405020304" pitchFamily="18" charset="0"/>
              </a:rPr>
              <a:t>Иситиш</a:t>
            </a:r>
            <a:r>
              <a:rPr lang="ru-RU" sz="2800" dirty="0">
                <a:solidFill>
                  <a:srgbClr val="0070C0"/>
                </a:solidFill>
                <a:latin typeface="Times New Roman" panose="02020603050405020304" pitchFamily="18" charset="0"/>
                <a:cs typeface="Times New Roman" panose="02020603050405020304" pitchFamily="18" charset="0"/>
              </a:rPr>
              <a:t>, вентиляция </a:t>
            </a:r>
            <a:r>
              <a:rPr lang="ru-RU" sz="2800" dirty="0" err="1">
                <a:solidFill>
                  <a:srgbClr val="0070C0"/>
                </a:solidFill>
                <a:latin typeface="Times New Roman" panose="02020603050405020304" pitchFamily="18" charset="0"/>
                <a:cs typeface="Times New Roman" panose="02020603050405020304" pitchFamily="18" charset="0"/>
              </a:rPr>
              <a:t>ва</a:t>
            </a:r>
            <a:r>
              <a:rPr lang="ru-RU" sz="2800" dirty="0">
                <a:solidFill>
                  <a:srgbClr val="0070C0"/>
                </a:solidFill>
                <a:latin typeface="Times New Roman" panose="02020603050405020304" pitchFamily="18" charset="0"/>
                <a:cs typeface="Times New Roman" panose="02020603050405020304" pitchFamily="18" charset="0"/>
              </a:rPr>
              <a:t> </a:t>
            </a:r>
            <a:r>
              <a:rPr lang="ru-RU" sz="2800" dirty="0" err="1">
                <a:solidFill>
                  <a:srgbClr val="0070C0"/>
                </a:solidFill>
                <a:latin typeface="Times New Roman" panose="02020603050405020304" pitchFamily="18" charset="0"/>
                <a:cs typeface="Times New Roman" panose="02020603050405020304" pitchFamily="18" charset="0"/>
              </a:rPr>
              <a:t>кондиционерлаш</a:t>
            </a: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1752600" y="355600"/>
            <a:ext cx="9590351" cy="4315658"/>
          </a:xfrm>
          <a:prstGeom prst="rect">
            <a:avLst/>
          </a:prstGeom>
        </p:spPr>
      </p:pic>
    </p:spTree>
    <p:extLst>
      <p:ext uri="{BB962C8B-B14F-4D97-AF65-F5344CB8AC3E}">
        <p14:creationId xmlns:p14="http://schemas.microsoft.com/office/powerpoint/2010/main" val="2135072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05401" y="4229100"/>
            <a:ext cx="6819900" cy="2590800"/>
          </a:xfrm>
        </p:spPr>
        <p:txBody>
          <a:bodyPr>
            <a:normAutofit fontScale="90000"/>
          </a:bodyPr>
          <a:lstStyle/>
          <a:p>
            <a:pPr algn="ctr"/>
            <a:r>
              <a:rPr lang="ru-RU" sz="1800" cap="all" dirty="0">
                <a:solidFill>
                  <a:srgbClr val="0070C0"/>
                </a:solidFill>
                <a:latin typeface="Times New Roman" panose="02020603050405020304" pitchFamily="18" charset="0"/>
                <a:cs typeface="Times New Roman" panose="02020603050405020304" pitchFamily="18" charset="0"/>
              </a:rPr>
              <a:t> ЭЛЕКТР ЭНЕРГЕТИКАДА НАЗОРАТ БЎЙИЧА (ЎЗДАВЭНЕРГОНАЗОРАТ) ДАВЛАТ ИНСПЕКЦИЯСИ БОШЛИҒИНИНГ</a:t>
            </a:r>
            <a:r>
              <a:rPr lang="en-US" sz="1800" cap="all" dirty="0">
                <a:solidFill>
                  <a:srgbClr val="0070C0"/>
                </a:solidFill>
                <a:latin typeface="Times New Roman" panose="02020603050405020304" pitchFamily="18" charset="0"/>
                <a:cs typeface="Times New Roman" panose="02020603050405020304" pitchFamily="18" charset="0"/>
              </a:rPr>
              <a:t>  </a:t>
            </a:r>
            <a:r>
              <a:rPr lang="ru-RU" sz="1800" cap="all" dirty="0">
                <a:solidFill>
                  <a:srgbClr val="0070C0"/>
                </a:solidFill>
                <a:latin typeface="Times New Roman" panose="02020603050405020304" pitchFamily="18" charset="0"/>
                <a:cs typeface="Times New Roman" panose="02020603050405020304" pitchFamily="18" charset="0"/>
              </a:rPr>
              <a:t>БУЙРУҒИ</a:t>
            </a:r>
            <a:br>
              <a:rPr lang="ru-RU" sz="1800" cap="all" dirty="0">
                <a:solidFill>
                  <a:srgbClr val="0070C0"/>
                </a:solidFill>
                <a:latin typeface="Times New Roman" panose="02020603050405020304" pitchFamily="18" charset="0"/>
                <a:cs typeface="Times New Roman" panose="02020603050405020304" pitchFamily="18" charset="0"/>
              </a:rPr>
            </a:br>
            <a:r>
              <a:rPr lang="ru-RU" sz="1800" cap="all" dirty="0">
                <a:solidFill>
                  <a:srgbClr val="0070C0"/>
                </a:solidFill>
                <a:latin typeface="Times New Roman" panose="02020603050405020304" pitchFamily="18" charset="0"/>
                <a:cs typeface="Times New Roman" panose="02020603050405020304" pitchFamily="18" charset="0"/>
              </a:rPr>
              <a:t>ИССИҚЛИКДАН ФОЙДАЛАНУВЧИ УСКУНАЛАР ВА ИССИҚЛИК ТАРМОҚЛАРИНИ ТЕХНИК ЭКСПЛУАТАЦИЯ ҚИЛИШ ҚОИДАЛАРИНИ ТАСДИҚЛАШ ТЎҒРИСИДА</a:t>
            </a:r>
            <a:br>
              <a:rPr lang="en-US" sz="1800" cap="all" dirty="0">
                <a:solidFill>
                  <a:srgbClr val="0070C0"/>
                </a:solidFill>
                <a:latin typeface="Times New Roman" panose="02020603050405020304" pitchFamily="18" charset="0"/>
                <a:cs typeface="Times New Roman" panose="02020603050405020304" pitchFamily="18" charset="0"/>
              </a:rPr>
            </a:br>
            <a:r>
              <a:rPr lang="ru-RU" sz="2400" dirty="0" err="1">
                <a:solidFill>
                  <a:srgbClr val="0070C0"/>
                </a:solidFill>
                <a:latin typeface="Times New Roman" panose="02020603050405020304" pitchFamily="18" charset="0"/>
                <a:cs typeface="Times New Roman" panose="02020603050405020304" pitchFamily="18" charset="0"/>
              </a:rPr>
              <a:t>Иссиқликдан</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фойдаланувчи</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ускуналар</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ва</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иссиқлик</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тармоқларини</a:t>
            </a:r>
            <a:r>
              <a:rPr lang="ru-RU" sz="2400" dirty="0">
                <a:solidFill>
                  <a:srgbClr val="0070C0"/>
                </a:solidFill>
                <a:latin typeface="Times New Roman" panose="02020603050405020304" pitchFamily="18" charset="0"/>
                <a:cs typeface="Times New Roman" panose="02020603050405020304" pitchFamily="18" charset="0"/>
              </a:rPr>
              <a:t> техник эксплуатация </a:t>
            </a:r>
            <a:r>
              <a:rPr lang="ru-RU" sz="2400" dirty="0" err="1">
                <a:solidFill>
                  <a:srgbClr val="0070C0"/>
                </a:solidFill>
                <a:latin typeface="Times New Roman" panose="02020603050405020304" pitchFamily="18" charset="0"/>
                <a:cs typeface="Times New Roman" panose="02020603050405020304" pitchFamily="18" charset="0"/>
              </a:rPr>
              <a:t>қилиш</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қоидалари</a:t>
            </a:r>
            <a:br>
              <a:rPr lang="en-US" sz="1050" cap="all" dirty="0">
                <a:solidFill>
                  <a:schemeClr val="accent1">
                    <a:lumMod val="50000"/>
                  </a:schemeClr>
                </a:solidFill>
                <a:latin typeface="Times New Roman" panose="02020603050405020304" pitchFamily="18" charset="0"/>
                <a:cs typeface="Times New Roman" panose="02020603050405020304" pitchFamily="18" charset="0"/>
              </a:rPr>
            </a:br>
            <a:br>
              <a:rPr lang="en-US" sz="1050" cap="all" dirty="0">
                <a:solidFill>
                  <a:schemeClr val="accent1">
                    <a:lumMod val="50000"/>
                  </a:schemeClr>
                </a:solidFill>
                <a:latin typeface="Times New Roman" panose="02020603050405020304" pitchFamily="18" charset="0"/>
                <a:cs typeface="Times New Roman" panose="02020603050405020304" pitchFamily="18" charset="0"/>
              </a:rPr>
            </a:br>
            <a:endParaRPr lang="en-US" sz="9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2201" y="293684"/>
            <a:ext cx="8202352" cy="3986580"/>
          </a:xfrm>
          <a:prstGeom prst="rect">
            <a:avLst/>
          </a:prstGeom>
        </p:spPr>
      </p:pic>
    </p:spTree>
    <p:extLst>
      <p:ext uri="{BB962C8B-B14F-4D97-AF65-F5344CB8AC3E}">
        <p14:creationId xmlns:p14="http://schemas.microsoft.com/office/powerpoint/2010/main" val="3318044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1790" y="3924300"/>
            <a:ext cx="10261610" cy="1625600"/>
          </a:xfrm>
        </p:spPr>
        <p:txBody>
          <a:bodyPr vert="horz" anchor="ctr">
            <a:noAutofit/>
          </a:bodyPr>
          <a:lstStyle/>
          <a:p>
            <a:pPr algn="l"/>
            <a:r>
              <a:rPr lang="ru-RU" sz="2800" dirty="0" err="1">
                <a:solidFill>
                  <a:srgbClr val="0070C0"/>
                </a:solidFill>
                <a:latin typeface="Times New Roman" panose="02020603050405020304" pitchFamily="18" charset="0"/>
                <a:cs typeface="Times New Roman" panose="02020603050405020304" pitchFamily="18" charset="0"/>
              </a:rPr>
              <a:t>Ўзб</a:t>
            </a:r>
            <a:r>
              <a:rPr lang="en-US" sz="2800" dirty="0">
                <a:solidFill>
                  <a:srgbClr val="0070C0"/>
                </a:solidFill>
                <a:latin typeface="Times New Roman" panose="02020603050405020304" pitchFamily="18" charset="0"/>
                <a:cs typeface="Times New Roman" panose="02020603050405020304" pitchFamily="18" charset="0"/>
              </a:rPr>
              <a:t>e</a:t>
            </a:r>
            <a:r>
              <a:rPr lang="ru-RU" sz="2800" dirty="0" err="1">
                <a:solidFill>
                  <a:srgbClr val="0070C0"/>
                </a:solidFill>
                <a:latin typeface="Times New Roman" panose="02020603050405020304" pitchFamily="18" charset="0"/>
                <a:cs typeface="Times New Roman" panose="02020603050405020304" pitchFamily="18" charset="0"/>
              </a:rPr>
              <a:t>кистон</a:t>
            </a:r>
            <a:r>
              <a:rPr lang="ru-RU" sz="2800" dirty="0">
                <a:solidFill>
                  <a:srgbClr val="0070C0"/>
                </a:solidFill>
                <a:latin typeface="Times New Roman" panose="02020603050405020304" pitchFamily="18" charset="0"/>
                <a:cs typeface="Times New Roman" panose="02020603050405020304" pitchFamily="18" charset="0"/>
              </a:rPr>
              <a:t> Р</a:t>
            </a:r>
            <a:r>
              <a:rPr lang="en-US" sz="2800" dirty="0">
                <a:solidFill>
                  <a:srgbClr val="0070C0"/>
                </a:solidFill>
                <a:latin typeface="Times New Roman" panose="02020603050405020304" pitchFamily="18" charset="0"/>
                <a:cs typeface="Times New Roman" panose="02020603050405020304" pitchFamily="18" charset="0"/>
              </a:rPr>
              <a:t>e</a:t>
            </a:r>
            <a:r>
              <a:rPr lang="ru-RU" sz="2800" dirty="0" err="1">
                <a:solidFill>
                  <a:srgbClr val="0070C0"/>
                </a:solidFill>
                <a:latin typeface="Times New Roman" panose="02020603050405020304" pitchFamily="18" charset="0"/>
                <a:cs typeface="Times New Roman" panose="02020603050405020304" pitchFamily="18" charset="0"/>
              </a:rPr>
              <a:t>спубликаси</a:t>
            </a:r>
            <a:r>
              <a:rPr lang="ru-RU" sz="2800" dirty="0">
                <a:solidFill>
                  <a:srgbClr val="0070C0"/>
                </a:solidFill>
                <a:latin typeface="Times New Roman" panose="02020603050405020304" pitchFamily="18" charset="0"/>
                <a:cs typeface="Times New Roman" panose="02020603050405020304" pitchFamily="18" charset="0"/>
              </a:rPr>
              <a:t> </a:t>
            </a:r>
            <a:r>
              <a:rPr lang="ru-RU" sz="2800" dirty="0" err="1">
                <a:solidFill>
                  <a:srgbClr val="0070C0"/>
                </a:solidFill>
                <a:latin typeface="Times New Roman" panose="02020603050405020304" pitchFamily="18" charset="0"/>
                <a:cs typeface="Times New Roman" panose="02020603050405020304" pitchFamily="18" charset="0"/>
              </a:rPr>
              <a:t>Вазирлар</a:t>
            </a:r>
            <a:r>
              <a:rPr lang="ru-RU" sz="2800" dirty="0">
                <a:solidFill>
                  <a:srgbClr val="0070C0"/>
                </a:solidFill>
                <a:latin typeface="Times New Roman" panose="02020603050405020304" pitchFamily="18" charset="0"/>
                <a:cs typeface="Times New Roman" panose="02020603050405020304" pitchFamily="18" charset="0"/>
              </a:rPr>
              <a:t> </a:t>
            </a:r>
            <a:r>
              <a:rPr lang="ru-RU" sz="2800" dirty="0" err="1">
                <a:solidFill>
                  <a:srgbClr val="0070C0"/>
                </a:solidFill>
                <a:latin typeface="Times New Roman" panose="02020603050405020304" pitchFamily="18" charset="0"/>
                <a:cs typeface="Times New Roman" panose="02020603050405020304" pitchFamily="18" charset="0"/>
              </a:rPr>
              <a:t>маҳкамасининг</a:t>
            </a:r>
            <a:br>
              <a:rPr lang="ru-RU" sz="2800" dirty="0">
                <a:solidFill>
                  <a:srgbClr val="0070C0"/>
                </a:solidFill>
                <a:latin typeface="Times New Roman" panose="02020603050405020304" pitchFamily="18" charset="0"/>
                <a:cs typeface="Times New Roman" panose="02020603050405020304" pitchFamily="18" charset="0"/>
              </a:rPr>
            </a:br>
            <a:r>
              <a:rPr lang="ru-RU" sz="2800" dirty="0">
                <a:solidFill>
                  <a:srgbClr val="0070C0"/>
                </a:solidFill>
                <a:latin typeface="Times New Roman" panose="02020603050405020304" pitchFamily="18" charset="0"/>
                <a:cs typeface="Times New Roman" panose="02020603050405020304" pitchFamily="18" charset="0"/>
              </a:rPr>
              <a:t>Йўл </a:t>
            </a:r>
            <a:r>
              <a:rPr lang="ru-RU" sz="2800" dirty="0" err="1">
                <a:solidFill>
                  <a:srgbClr val="0070C0"/>
                </a:solidFill>
                <a:latin typeface="Times New Roman" panose="02020603050405020304" pitchFamily="18" charset="0"/>
                <a:cs typeface="Times New Roman" panose="02020603050405020304" pitchFamily="18" charset="0"/>
              </a:rPr>
              <a:t>транспорти</a:t>
            </a:r>
            <a:r>
              <a:rPr lang="ru-RU" sz="2800" dirty="0">
                <a:solidFill>
                  <a:srgbClr val="0070C0"/>
                </a:solidFill>
                <a:latin typeface="Times New Roman" panose="02020603050405020304" pitchFamily="18" charset="0"/>
                <a:cs typeface="Times New Roman" panose="02020603050405020304" pitchFamily="18" charset="0"/>
              </a:rPr>
              <a:t> </a:t>
            </a:r>
            <a:r>
              <a:rPr lang="ru-RU" sz="2800" dirty="0" err="1">
                <a:solidFill>
                  <a:srgbClr val="0070C0"/>
                </a:solidFill>
                <a:latin typeface="Times New Roman" panose="02020603050405020304" pitchFamily="18" charset="0"/>
                <a:cs typeface="Times New Roman" panose="02020603050405020304" pitchFamily="18" charset="0"/>
              </a:rPr>
              <a:t>орқали</a:t>
            </a:r>
            <a:r>
              <a:rPr lang="ru-RU" sz="2800" dirty="0">
                <a:solidFill>
                  <a:srgbClr val="0070C0"/>
                </a:solidFill>
                <a:latin typeface="Times New Roman" panose="02020603050405020304" pitchFamily="18" charset="0"/>
                <a:cs typeface="Times New Roman" panose="02020603050405020304" pitchFamily="18" charset="0"/>
              </a:rPr>
              <a:t> </a:t>
            </a:r>
            <a:r>
              <a:rPr lang="ru-RU" sz="2800" dirty="0" err="1">
                <a:solidFill>
                  <a:srgbClr val="0070C0"/>
                </a:solidFill>
                <a:latin typeface="Times New Roman" panose="02020603050405020304" pitchFamily="18" charset="0"/>
                <a:cs typeface="Times New Roman" panose="02020603050405020304" pitchFamily="18" charset="0"/>
              </a:rPr>
              <a:t>йўловчилар</a:t>
            </a:r>
            <a:r>
              <a:rPr lang="ru-RU" sz="2800" dirty="0">
                <a:solidFill>
                  <a:srgbClr val="0070C0"/>
                </a:solidFill>
                <a:latin typeface="Times New Roman" panose="02020603050405020304" pitchFamily="18" charset="0"/>
                <a:cs typeface="Times New Roman" panose="02020603050405020304" pitchFamily="18" charset="0"/>
              </a:rPr>
              <a:t> </a:t>
            </a:r>
            <a:r>
              <a:rPr lang="ru-RU" sz="2800" dirty="0" err="1">
                <a:solidFill>
                  <a:srgbClr val="0070C0"/>
                </a:solidFill>
                <a:latin typeface="Times New Roman" panose="02020603050405020304" pitchFamily="18" charset="0"/>
                <a:cs typeface="Times New Roman" panose="02020603050405020304" pitchFamily="18" charset="0"/>
              </a:rPr>
              <a:t>ва</a:t>
            </a:r>
            <a:r>
              <a:rPr lang="ru-RU" sz="2800" dirty="0">
                <a:solidFill>
                  <a:srgbClr val="0070C0"/>
                </a:solidFill>
                <a:latin typeface="Times New Roman" panose="02020603050405020304" pitchFamily="18" charset="0"/>
                <a:cs typeface="Times New Roman" panose="02020603050405020304" pitchFamily="18" charset="0"/>
              </a:rPr>
              <a:t> </a:t>
            </a:r>
            <a:r>
              <a:rPr lang="ru-RU" sz="2800" dirty="0" err="1">
                <a:solidFill>
                  <a:srgbClr val="0070C0"/>
                </a:solidFill>
                <a:latin typeface="Times New Roman" panose="02020603050405020304" pitchFamily="18" charset="0"/>
                <a:cs typeface="Times New Roman" panose="02020603050405020304" pitchFamily="18" charset="0"/>
              </a:rPr>
              <a:t>юкларни</a:t>
            </a:r>
            <a:r>
              <a:rPr lang="ru-RU" sz="2800" dirty="0">
                <a:solidFill>
                  <a:srgbClr val="0070C0"/>
                </a:solidFill>
                <a:latin typeface="Times New Roman" panose="02020603050405020304" pitchFamily="18" charset="0"/>
                <a:cs typeface="Times New Roman" panose="02020603050405020304" pitchFamily="18" charset="0"/>
              </a:rPr>
              <a:t> </a:t>
            </a:r>
            <a:br>
              <a:rPr lang="ru-RU" sz="2800" dirty="0">
                <a:solidFill>
                  <a:srgbClr val="0070C0"/>
                </a:solidFill>
                <a:latin typeface="Times New Roman" panose="02020603050405020304" pitchFamily="18" charset="0"/>
                <a:cs typeface="Times New Roman" panose="02020603050405020304" pitchFamily="18" charset="0"/>
              </a:rPr>
            </a:br>
            <a:r>
              <a:rPr lang="ru-RU" sz="2800" dirty="0" err="1">
                <a:solidFill>
                  <a:srgbClr val="0070C0"/>
                </a:solidFill>
                <a:latin typeface="Times New Roman" panose="02020603050405020304" pitchFamily="18" charset="0"/>
                <a:cs typeface="Times New Roman" panose="02020603050405020304" pitchFamily="18" charset="0"/>
              </a:rPr>
              <a:t>ташиш</a:t>
            </a:r>
            <a:r>
              <a:rPr lang="ru-RU" sz="2800" dirty="0">
                <a:solidFill>
                  <a:srgbClr val="0070C0"/>
                </a:solidFill>
                <a:latin typeface="Times New Roman" panose="02020603050405020304" pitchFamily="18" charset="0"/>
                <a:cs typeface="Times New Roman" panose="02020603050405020304" pitchFamily="18" charset="0"/>
              </a:rPr>
              <a:t> </a:t>
            </a:r>
            <a:r>
              <a:rPr lang="ru-RU" sz="2800" dirty="0" err="1">
                <a:solidFill>
                  <a:srgbClr val="0070C0"/>
                </a:solidFill>
                <a:latin typeface="Times New Roman" panose="02020603050405020304" pitchFamily="18" charset="0"/>
                <a:cs typeface="Times New Roman" panose="02020603050405020304" pitchFamily="18" charset="0"/>
              </a:rPr>
              <a:t>қоидаларини</a:t>
            </a:r>
            <a:r>
              <a:rPr lang="ru-RU" sz="2800" dirty="0">
                <a:solidFill>
                  <a:srgbClr val="0070C0"/>
                </a:solidFill>
                <a:latin typeface="Times New Roman" panose="02020603050405020304" pitchFamily="18" charset="0"/>
                <a:cs typeface="Times New Roman" panose="02020603050405020304" pitchFamily="18" charset="0"/>
              </a:rPr>
              <a:t> </a:t>
            </a:r>
            <a:r>
              <a:rPr lang="ru-RU" sz="2800" dirty="0" err="1">
                <a:solidFill>
                  <a:srgbClr val="0070C0"/>
                </a:solidFill>
                <a:latin typeface="Times New Roman" panose="02020603050405020304" pitchFamily="18" charset="0"/>
                <a:cs typeface="Times New Roman" panose="02020603050405020304" pitchFamily="18" charset="0"/>
              </a:rPr>
              <a:t>тасдиқлаш</a:t>
            </a:r>
            <a:r>
              <a:rPr lang="ru-RU" sz="2800" dirty="0">
                <a:solidFill>
                  <a:srgbClr val="0070C0"/>
                </a:solidFill>
                <a:latin typeface="Times New Roman" panose="02020603050405020304" pitchFamily="18" charset="0"/>
                <a:cs typeface="Times New Roman" panose="02020603050405020304" pitchFamily="18" charset="0"/>
              </a:rPr>
              <a:t> </a:t>
            </a:r>
            <a:r>
              <a:rPr lang="ru-RU" sz="2800" dirty="0" err="1">
                <a:solidFill>
                  <a:srgbClr val="0070C0"/>
                </a:solidFill>
                <a:latin typeface="Times New Roman" panose="02020603050405020304" pitchFamily="18" charset="0"/>
                <a:cs typeface="Times New Roman" panose="02020603050405020304" pitchFamily="18" charset="0"/>
              </a:rPr>
              <a:t>тўғрисида</a:t>
            </a:r>
            <a:r>
              <a:rPr lang="ru-RU" sz="2800" dirty="0">
                <a:solidFill>
                  <a:srgbClr val="0070C0"/>
                </a:solidFill>
                <a:latin typeface="Times New Roman" panose="02020603050405020304" pitchFamily="18" charset="0"/>
                <a:cs typeface="Times New Roman" panose="02020603050405020304" pitchFamily="18" charset="0"/>
              </a:rPr>
              <a:t>.</a:t>
            </a: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7353300" y="543935"/>
            <a:ext cx="4492678" cy="3104486"/>
          </a:xfrm>
          <a:prstGeom prst="rect">
            <a:avLst/>
          </a:prstGeom>
        </p:spPr>
      </p:pic>
      <p:pic>
        <p:nvPicPr>
          <p:cNvPr id="5" name="Рисунок 4"/>
          <p:cNvPicPr>
            <a:picLocks noChangeAspect="1"/>
          </p:cNvPicPr>
          <p:nvPr/>
        </p:nvPicPr>
        <p:blipFill>
          <a:blip r:embed="rId3"/>
          <a:stretch>
            <a:fillRect/>
          </a:stretch>
        </p:blipFill>
        <p:spPr>
          <a:xfrm>
            <a:off x="1647923" y="543935"/>
            <a:ext cx="5519087" cy="3104486"/>
          </a:xfrm>
          <a:prstGeom prst="rect">
            <a:avLst/>
          </a:prstGeom>
        </p:spPr>
      </p:pic>
    </p:spTree>
    <p:extLst>
      <p:ext uri="{BB962C8B-B14F-4D97-AF65-F5344CB8AC3E}">
        <p14:creationId xmlns:p14="http://schemas.microsoft.com/office/powerpoint/2010/main" val="1385002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319" y="4686300"/>
            <a:ext cx="10018713" cy="1701800"/>
          </a:xfrm>
        </p:spPr>
        <p:txBody>
          <a:bodyPr>
            <a:normAutofit/>
          </a:bodyPr>
          <a:lstStyle/>
          <a:p>
            <a:r>
              <a:rPr lang="ru-RU" sz="2000" dirty="0">
                <a:solidFill>
                  <a:srgbClr val="0070C0"/>
                </a:solidFill>
                <a:latin typeface="Times New Roman" panose="02020603050405020304" pitchFamily="18" charset="0"/>
                <a:cs typeface="Times New Roman" panose="02020603050405020304" pitchFamily="18" charset="0"/>
              </a:rPr>
              <a:t>ЭЛЕКТР ЭНЕРГЕТИКАДА НАЗОРАТ БЎЙИЧА ДАВЛАТ АГЕНТЛИГИ БОШЛИҒИНИНГ</a:t>
            </a:r>
            <a:br>
              <a:rPr lang="ru-RU" sz="2000" dirty="0">
                <a:solidFill>
                  <a:srgbClr val="0070C0"/>
                </a:solidFill>
                <a:latin typeface="Times New Roman" panose="02020603050405020304" pitchFamily="18" charset="0"/>
                <a:cs typeface="Times New Roman" panose="02020603050405020304" pitchFamily="18" charset="0"/>
              </a:rPr>
            </a:br>
            <a:r>
              <a:rPr lang="ru-RU" sz="2000" dirty="0">
                <a:solidFill>
                  <a:srgbClr val="0070C0"/>
                </a:solidFill>
                <a:latin typeface="Times New Roman" panose="02020603050405020304" pitchFamily="18" charset="0"/>
                <a:cs typeface="Times New Roman" panose="02020603050405020304" pitchFamily="18" charset="0"/>
              </a:rPr>
              <a:t>БУЙРУҒИ</a:t>
            </a:r>
            <a:br>
              <a:rPr lang="ru-RU" sz="2000" dirty="0">
                <a:solidFill>
                  <a:srgbClr val="0070C0"/>
                </a:solidFill>
                <a:latin typeface="Times New Roman" panose="02020603050405020304" pitchFamily="18" charset="0"/>
                <a:cs typeface="Times New Roman" panose="02020603050405020304" pitchFamily="18" charset="0"/>
              </a:rPr>
            </a:br>
            <a:r>
              <a:rPr lang="ru-RU" sz="2000" dirty="0">
                <a:solidFill>
                  <a:srgbClr val="0070C0"/>
                </a:solidFill>
                <a:latin typeface="Times New Roman" panose="02020603050405020304" pitchFamily="18" charset="0"/>
                <a:cs typeface="Times New Roman" panose="02020603050405020304" pitchFamily="18" charset="0"/>
              </a:rPr>
              <a:t>ЭЛЕКТР УСКУНАЛАРИНИНГ ТУЗИЛИШИ ҚОИДАЛАРИНИ ТАСДИҚЛАШ ТЎҒРИСИДА</a:t>
            </a:r>
            <a:endParaRPr lang="en-US" sz="5400" dirty="0">
              <a:solidFill>
                <a:srgbClr val="0070C0"/>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1907319" y="266700"/>
            <a:ext cx="9399851" cy="4229933"/>
          </a:xfrm>
          <a:prstGeom prst="rect">
            <a:avLst/>
          </a:prstGeom>
        </p:spPr>
      </p:pic>
    </p:spTree>
    <p:extLst>
      <p:ext uri="{BB962C8B-B14F-4D97-AF65-F5344CB8AC3E}">
        <p14:creationId xmlns:p14="http://schemas.microsoft.com/office/powerpoint/2010/main" val="2686137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EDF3E0B4-8D59-4B1F-A044-5D57579E78CD}"/>
              </a:ext>
            </a:extLst>
          </p:cNvPr>
          <p:cNvSpPr/>
          <p:nvPr/>
        </p:nvSpPr>
        <p:spPr>
          <a:xfrm>
            <a:off x="1795245" y="1543574"/>
            <a:ext cx="4113402" cy="4801314"/>
          </a:xfrm>
          <a:prstGeom prst="rect">
            <a:avLst/>
          </a:prstGeom>
        </p:spPr>
        <p:txBody>
          <a:bodyPr wrap="square">
            <a:spAutoFit/>
          </a:bodyPr>
          <a:lstStyle/>
          <a:p>
            <a:r>
              <a:rPr lang="uz-Cyrl-UZ" dirty="0"/>
              <a:t>Хўжалик Эксплуатация гурухининг</a:t>
            </a:r>
            <a:r>
              <a:rPr lang="ru-RU" dirty="0"/>
              <a:t> </a:t>
            </a:r>
            <a:r>
              <a:rPr lang="ru-RU" dirty="0" err="1"/>
              <a:t>асосий</a:t>
            </a:r>
            <a:r>
              <a:rPr lang="ru-RU" dirty="0"/>
              <a:t> </a:t>
            </a:r>
            <a:r>
              <a:rPr lang="ru-RU" b="1" dirty="0" err="1"/>
              <a:t>вазифалари</a:t>
            </a:r>
            <a:r>
              <a:rPr lang="ru-RU" dirty="0"/>
              <a:t>:</a:t>
            </a:r>
          </a:p>
          <a:p>
            <a:endParaRPr lang="ru-RU" dirty="0"/>
          </a:p>
          <a:p>
            <a:r>
              <a:rPr lang="ru-RU" dirty="0"/>
              <a:t>- УИТ </a:t>
            </a:r>
            <a:r>
              <a:rPr lang="ru-RU" dirty="0" err="1"/>
              <a:t>ходимларининг</a:t>
            </a:r>
            <a:r>
              <a:rPr lang="ru-RU" dirty="0"/>
              <a:t>  </a:t>
            </a:r>
            <a:r>
              <a:rPr lang="ru-RU" dirty="0" err="1"/>
              <a:t>фаолиятини</a:t>
            </a:r>
            <a:r>
              <a:rPr lang="ru-RU" dirty="0"/>
              <a:t> </a:t>
            </a:r>
            <a:r>
              <a:rPr lang="ru-RU" dirty="0" err="1"/>
              <a:t>моддий</a:t>
            </a:r>
            <a:r>
              <a:rPr lang="ru-RU" dirty="0"/>
              <a:t> -техник </a:t>
            </a:r>
            <a:r>
              <a:rPr lang="ru-RU" dirty="0" err="1"/>
              <a:t>ва</a:t>
            </a:r>
            <a:r>
              <a:rPr lang="ru-RU" dirty="0"/>
              <a:t> </a:t>
            </a:r>
            <a:r>
              <a:rPr lang="ru-RU" dirty="0" err="1"/>
              <a:t>иқтисодий</a:t>
            </a:r>
            <a:r>
              <a:rPr lang="ru-RU" dirty="0"/>
              <a:t> </a:t>
            </a:r>
            <a:r>
              <a:rPr lang="ru-RU" dirty="0" err="1"/>
              <a:t>таъминлаш</a:t>
            </a:r>
            <a:r>
              <a:rPr lang="ru-RU" dirty="0"/>
              <a:t>;</a:t>
            </a:r>
          </a:p>
          <a:p>
            <a:r>
              <a:rPr lang="ru-RU" dirty="0"/>
              <a:t>- УИТ  </a:t>
            </a:r>
            <a:r>
              <a:rPr lang="ru-RU" dirty="0" err="1"/>
              <a:t>биноларини</a:t>
            </a:r>
            <a:r>
              <a:rPr lang="ru-RU" dirty="0"/>
              <a:t> </a:t>
            </a:r>
            <a:r>
              <a:rPr lang="ru-RU" dirty="0" err="1"/>
              <a:t>тўғри</a:t>
            </a:r>
            <a:r>
              <a:rPr lang="ru-RU" dirty="0"/>
              <a:t> </a:t>
            </a:r>
            <a:r>
              <a:rPr lang="ru-RU" dirty="0" err="1"/>
              <a:t>сақлаш</a:t>
            </a:r>
            <a:r>
              <a:rPr lang="ru-RU" dirty="0"/>
              <a:t>, </a:t>
            </a:r>
            <a:r>
              <a:rPr lang="ru-RU" dirty="0" err="1"/>
              <a:t>тизимлар</a:t>
            </a:r>
            <a:r>
              <a:rPr lang="ru-RU" dirty="0"/>
              <a:t> </a:t>
            </a:r>
            <a:r>
              <a:rPr lang="ru-RU" dirty="0" err="1"/>
              <a:t>ва</a:t>
            </a:r>
            <a:r>
              <a:rPr lang="ru-RU" dirty="0"/>
              <a:t> </a:t>
            </a:r>
            <a:r>
              <a:rPr lang="ru-RU" dirty="0" err="1"/>
              <a:t>коммуникацияларнинг</a:t>
            </a:r>
            <a:r>
              <a:rPr lang="ru-RU" dirty="0"/>
              <a:t> </a:t>
            </a:r>
            <a:r>
              <a:rPr lang="ru-RU" dirty="0" err="1"/>
              <a:t>ишлашини</a:t>
            </a:r>
            <a:r>
              <a:rPr lang="ru-RU" dirty="0"/>
              <a:t> </a:t>
            </a:r>
            <a:r>
              <a:rPr lang="ru-RU" dirty="0" err="1"/>
              <a:t>таъминлаш</a:t>
            </a:r>
            <a:r>
              <a:rPr lang="ru-RU" dirty="0"/>
              <a:t>;</a:t>
            </a:r>
          </a:p>
          <a:p>
            <a:r>
              <a:rPr lang="ru-RU" dirty="0"/>
              <a:t>- </a:t>
            </a:r>
            <a:r>
              <a:rPr lang="ru-RU" dirty="0" err="1"/>
              <a:t>иқтисодий</a:t>
            </a:r>
            <a:r>
              <a:rPr lang="ru-RU" dirty="0"/>
              <a:t> </a:t>
            </a:r>
            <a:r>
              <a:rPr lang="ru-RU" dirty="0" err="1"/>
              <a:t>мақсадлар</a:t>
            </a:r>
            <a:r>
              <a:rPr lang="ru-RU" dirty="0"/>
              <a:t> </a:t>
            </a:r>
            <a:r>
              <a:rPr lang="ru-RU" dirty="0" err="1"/>
              <a:t>учун</a:t>
            </a:r>
            <a:r>
              <a:rPr lang="ru-RU" dirty="0"/>
              <a:t> </a:t>
            </a:r>
            <a:r>
              <a:rPr lang="ru-RU" dirty="0" err="1"/>
              <a:t>ажратилган</a:t>
            </a:r>
            <a:r>
              <a:rPr lang="ru-RU" dirty="0"/>
              <a:t> </a:t>
            </a:r>
            <a:r>
              <a:rPr lang="ru-RU" dirty="0" err="1"/>
              <a:t>материаллар</a:t>
            </a:r>
            <a:r>
              <a:rPr lang="ru-RU" dirty="0"/>
              <a:t> </a:t>
            </a:r>
            <a:r>
              <a:rPr lang="ru-RU" dirty="0" err="1"/>
              <a:t>ва</a:t>
            </a:r>
            <a:r>
              <a:rPr lang="ru-RU" dirty="0"/>
              <a:t> </a:t>
            </a:r>
            <a:r>
              <a:rPr lang="ru-RU" dirty="0" err="1"/>
              <a:t>маблағлардан</a:t>
            </a:r>
            <a:r>
              <a:rPr lang="ru-RU" dirty="0"/>
              <a:t> </a:t>
            </a:r>
            <a:r>
              <a:rPr lang="ru-RU" dirty="0" err="1"/>
              <a:t>оқилона</a:t>
            </a:r>
            <a:r>
              <a:rPr lang="ru-RU" dirty="0"/>
              <a:t> </a:t>
            </a:r>
            <a:r>
              <a:rPr lang="ru-RU" dirty="0" err="1"/>
              <a:t>фойдаланиш</a:t>
            </a:r>
            <a:r>
              <a:rPr lang="ru-RU" dirty="0"/>
              <a:t>.</a:t>
            </a:r>
          </a:p>
          <a:p>
            <a:r>
              <a:rPr lang="ru-RU" dirty="0"/>
              <a:t>-</a:t>
            </a:r>
            <a:r>
              <a:rPr lang="ru-RU" dirty="0" err="1"/>
              <a:t>ускуналарнинг</a:t>
            </a:r>
            <a:r>
              <a:rPr lang="ru-RU" dirty="0"/>
              <a:t> </a:t>
            </a:r>
            <a:r>
              <a:rPr lang="ru-RU" dirty="0" err="1"/>
              <a:t>хизмат</a:t>
            </a:r>
            <a:r>
              <a:rPr lang="ru-RU" dirty="0"/>
              <a:t> </a:t>
            </a:r>
            <a:r>
              <a:rPr lang="ru-RU" dirty="0" err="1"/>
              <a:t>кўрсатишини</a:t>
            </a:r>
            <a:r>
              <a:rPr lang="ru-RU" dirty="0"/>
              <a:t> </a:t>
            </a:r>
            <a:r>
              <a:rPr lang="ru-RU" dirty="0" err="1"/>
              <a:t>назорат</a:t>
            </a:r>
            <a:r>
              <a:rPr lang="ru-RU" dirty="0"/>
              <a:t> </a:t>
            </a:r>
            <a:r>
              <a:rPr lang="ru-RU" dirty="0" err="1"/>
              <a:t>қилиш</a:t>
            </a:r>
            <a:r>
              <a:rPr lang="ru-RU" dirty="0"/>
              <a:t> (</a:t>
            </a:r>
            <a:r>
              <a:rPr lang="ru-RU" dirty="0" err="1"/>
              <a:t>ёритиш</a:t>
            </a:r>
            <a:r>
              <a:rPr lang="ru-RU" dirty="0"/>
              <a:t>, </a:t>
            </a:r>
            <a:r>
              <a:rPr lang="ru-RU" dirty="0" err="1"/>
              <a:t>иситиш</a:t>
            </a:r>
            <a:r>
              <a:rPr lang="ru-RU" dirty="0"/>
              <a:t> </a:t>
            </a:r>
            <a:r>
              <a:rPr lang="ru-RU" dirty="0" err="1"/>
              <a:t>тизимлари</a:t>
            </a:r>
            <a:r>
              <a:rPr lang="ru-RU" dirty="0"/>
              <a:t>, вентиляция </a:t>
            </a:r>
            <a:r>
              <a:rPr lang="ru-RU" dirty="0" err="1"/>
              <a:t>ва</a:t>
            </a:r>
            <a:r>
              <a:rPr lang="ru-RU" dirty="0"/>
              <a:t> </a:t>
            </a:r>
            <a:r>
              <a:rPr lang="ru-RU" dirty="0" err="1"/>
              <a:t>бошқалар</a:t>
            </a:r>
            <a:r>
              <a:rPr lang="ru-RU" dirty="0"/>
              <a:t>);</a:t>
            </a:r>
          </a:p>
          <a:p>
            <a:r>
              <a:rPr lang="ru-RU" dirty="0"/>
              <a:t>-</a:t>
            </a:r>
            <a:r>
              <a:rPr lang="ru-RU" dirty="0" err="1"/>
              <a:t>УИТда</a:t>
            </a:r>
            <a:r>
              <a:rPr lang="ru-RU" dirty="0"/>
              <a:t> </a:t>
            </a:r>
            <a:r>
              <a:rPr lang="ru-RU" dirty="0" err="1"/>
              <a:t>таъмирлаш</a:t>
            </a:r>
            <a:r>
              <a:rPr lang="ru-RU" dirty="0"/>
              <a:t> </a:t>
            </a:r>
            <a:r>
              <a:rPr lang="ru-RU" dirty="0" err="1"/>
              <a:t>ишларини</a:t>
            </a:r>
            <a:r>
              <a:rPr lang="ru-RU" dirty="0"/>
              <a:t> </a:t>
            </a:r>
            <a:r>
              <a:rPr lang="ru-RU" dirty="0" err="1"/>
              <a:t>сифатли</a:t>
            </a:r>
            <a:r>
              <a:rPr lang="ru-RU" dirty="0"/>
              <a:t> </a:t>
            </a:r>
            <a:r>
              <a:rPr lang="ru-RU" dirty="0" err="1"/>
              <a:t>олиб</a:t>
            </a:r>
            <a:r>
              <a:rPr lang="ru-RU" dirty="0"/>
              <a:t> </a:t>
            </a:r>
            <a:r>
              <a:rPr lang="ru-RU" dirty="0" err="1"/>
              <a:t>бориш</a:t>
            </a:r>
            <a:r>
              <a:rPr lang="ru-RU" dirty="0"/>
              <a:t>.</a:t>
            </a:r>
          </a:p>
        </p:txBody>
      </p:sp>
      <p:sp>
        <p:nvSpPr>
          <p:cNvPr id="7" name="Прямоугольник 6">
            <a:extLst>
              <a:ext uri="{FF2B5EF4-FFF2-40B4-BE49-F238E27FC236}">
                <a16:creationId xmlns:a16="http://schemas.microsoft.com/office/drawing/2014/main" id="{D0780288-E900-479F-95E1-8373F92C4A2F}"/>
              </a:ext>
            </a:extLst>
          </p:cNvPr>
          <p:cNvSpPr/>
          <p:nvPr/>
        </p:nvSpPr>
        <p:spPr>
          <a:xfrm>
            <a:off x="6096000" y="1543574"/>
            <a:ext cx="5329806" cy="3970318"/>
          </a:xfrm>
          <a:prstGeom prst="rect">
            <a:avLst/>
          </a:prstGeom>
        </p:spPr>
        <p:txBody>
          <a:bodyPr wrap="square">
            <a:spAutoFit/>
          </a:bodyPr>
          <a:lstStyle/>
          <a:p>
            <a:r>
              <a:rPr lang="ru-RU" dirty="0" err="1"/>
              <a:t>Белгиланган</a:t>
            </a:r>
            <a:r>
              <a:rPr lang="ru-RU" dirty="0"/>
              <a:t> </a:t>
            </a:r>
            <a:r>
              <a:rPr lang="ru-RU" dirty="0" err="1"/>
              <a:t>вазифаларни</a:t>
            </a:r>
            <a:r>
              <a:rPr lang="ru-RU" dirty="0"/>
              <a:t> </a:t>
            </a:r>
            <a:r>
              <a:rPr lang="ru-RU" dirty="0" err="1"/>
              <a:t>бажариш</a:t>
            </a:r>
            <a:r>
              <a:rPr lang="ru-RU" dirty="0"/>
              <a:t> </a:t>
            </a:r>
            <a:r>
              <a:rPr lang="ru-RU" dirty="0" err="1"/>
              <a:t>учун</a:t>
            </a:r>
            <a:r>
              <a:rPr lang="ru-RU" dirty="0"/>
              <a:t> ХЭГ </a:t>
            </a:r>
            <a:r>
              <a:rPr lang="ru-RU" dirty="0" err="1"/>
              <a:t>қуйидаги</a:t>
            </a:r>
            <a:r>
              <a:rPr lang="ru-RU" dirty="0"/>
              <a:t> </a:t>
            </a:r>
            <a:r>
              <a:rPr lang="ru-RU" b="1" dirty="0" err="1"/>
              <a:t>функцияларни</a:t>
            </a:r>
            <a:r>
              <a:rPr lang="ru-RU" dirty="0"/>
              <a:t> </a:t>
            </a:r>
            <a:r>
              <a:rPr lang="ru-RU" dirty="0" err="1"/>
              <a:t>бажаради</a:t>
            </a:r>
            <a:r>
              <a:rPr lang="ru-RU" dirty="0"/>
              <a:t>:</a:t>
            </a:r>
          </a:p>
          <a:p>
            <a:r>
              <a:rPr lang="ru-RU" dirty="0"/>
              <a:t>- ХЭГ </a:t>
            </a:r>
            <a:r>
              <a:rPr lang="ru-RU" dirty="0" err="1"/>
              <a:t>бошлиғи</a:t>
            </a:r>
            <a:r>
              <a:rPr lang="ru-RU" dirty="0"/>
              <a:t>  </a:t>
            </a:r>
            <a:r>
              <a:rPr lang="ru-RU" dirty="0" err="1"/>
              <a:t>иш</a:t>
            </a:r>
            <a:r>
              <a:rPr lang="ru-RU" dirty="0"/>
              <a:t> </a:t>
            </a:r>
            <a:r>
              <a:rPr lang="ru-RU" dirty="0" err="1"/>
              <a:t>режасини</a:t>
            </a:r>
            <a:r>
              <a:rPr lang="ru-RU" dirty="0"/>
              <a:t> </a:t>
            </a:r>
            <a:r>
              <a:rPr lang="ru-RU" dirty="0" err="1"/>
              <a:t>тасдиқлайди</a:t>
            </a:r>
            <a:r>
              <a:rPr lang="ru-RU" dirty="0"/>
              <a:t>, </a:t>
            </a:r>
            <a:r>
              <a:rPr lang="ru-RU" dirty="0" err="1"/>
              <a:t>ходимлар</a:t>
            </a:r>
            <a:r>
              <a:rPr lang="ru-RU" dirty="0"/>
              <a:t> </a:t>
            </a:r>
            <a:r>
              <a:rPr lang="ru-RU" dirty="0" err="1"/>
              <a:t>лавозимларига</a:t>
            </a:r>
            <a:r>
              <a:rPr lang="ru-RU" dirty="0"/>
              <a:t> </a:t>
            </a:r>
            <a:r>
              <a:rPr lang="ru-RU" dirty="0" err="1"/>
              <a:t>номзодлар</a:t>
            </a:r>
            <a:r>
              <a:rPr lang="ru-RU" dirty="0"/>
              <a:t>, </a:t>
            </a:r>
            <a:r>
              <a:rPr lang="ru-RU" dirty="0" err="1"/>
              <a:t>уларнинг</a:t>
            </a:r>
            <a:r>
              <a:rPr lang="ru-RU" dirty="0"/>
              <a:t> </a:t>
            </a:r>
            <a:r>
              <a:rPr lang="ru-RU" dirty="0" err="1"/>
              <a:t>лавозим</a:t>
            </a:r>
            <a:r>
              <a:rPr lang="ru-RU" dirty="0"/>
              <a:t> </a:t>
            </a:r>
            <a:r>
              <a:rPr lang="ru-RU" dirty="0" err="1"/>
              <a:t>тавсифларини</a:t>
            </a:r>
            <a:r>
              <a:rPr lang="ru-RU" dirty="0"/>
              <a:t> </a:t>
            </a:r>
            <a:r>
              <a:rPr lang="ru-RU" dirty="0" err="1"/>
              <a:t>келишиб</a:t>
            </a:r>
            <a:r>
              <a:rPr lang="ru-RU" dirty="0"/>
              <a:t> </a:t>
            </a:r>
            <a:r>
              <a:rPr lang="ru-RU" dirty="0" err="1"/>
              <a:t>олади</a:t>
            </a:r>
            <a:r>
              <a:rPr lang="ru-RU" dirty="0"/>
              <a:t>;</a:t>
            </a:r>
          </a:p>
          <a:p>
            <a:r>
              <a:rPr lang="ru-RU" dirty="0"/>
              <a:t>- ХЭГ </a:t>
            </a:r>
            <a:r>
              <a:rPr lang="ru-RU" dirty="0" err="1"/>
              <a:t>бошлиғи</a:t>
            </a:r>
            <a:r>
              <a:rPr lang="ru-RU" dirty="0"/>
              <a:t> университет </a:t>
            </a:r>
            <a:r>
              <a:rPr lang="ru-RU" dirty="0" err="1"/>
              <a:t>ректорига</a:t>
            </a:r>
            <a:r>
              <a:rPr lang="ru-RU" dirty="0"/>
              <a:t> ХЭГ </a:t>
            </a:r>
            <a:r>
              <a:rPr lang="ru-RU" dirty="0" err="1"/>
              <a:t>ишчиларини</a:t>
            </a:r>
            <a:r>
              <a:rPr lang="ru-RU" dirty="0"/>
              <a:t> </a:t>
            </a:r>
            <a:r>
              <a:rPr lang="ru-RU" dirty="0" err="1"/>
              <a:t>бошқа</a:t>
            </a:r>
            <a:r>
              <a:rPr lang="ru-RU" dirty="0"/>
              <a:t> </a:t>
            </a:r>
            <a:r>
              <a:rPr lang="ru-RU" dirty="0" err="1"/>
              <a:t>жойга</a:t>
            </a:r>
            <a:r>
              <a:rPr lang="ru-RU" dirty="0"/>
              <a:t> </a:t>
            </a:r>
            <a:r>
              <a:rPr lang="ru-RU" dirty="0" err="1"/>
              <a:t>кўчириш</a:t>
            </a:r>
            <a:r>
              <a:rPr lang="ru-RU" dirty="0"/>
              <a:t>, </a:t>
            </a:r>
            <a:r>
              <a:rPr lang="ru-RU" dirty="0" err="1"/>
              <a:t>уларнинг</a:t>
            </a:r>
            <a:r>
              <a:rPr lang="ru-RU" dirty="0"/>
              <a:t> </a:t>
            </a:r>
            <a:r>
              <a:rPr lang="ru-RU" dirty="0" err="1"/>
              <a:t>муваффақиятли</a:t>
            </a:r>
            <a:r>
              <a:rPr lang="ru-RU" dirty="0"/>
              <a:t> </a:t>
            </a:r>
            <a:r>
              <a:rPr lang="ru-RU" dirty="0" err="1"/>
              <a:t>иши</a:t>
            </a:r>
            <a:r>
              <a:rPr lang="ru-RU" dirty="0"/>
              <a:t> </a:t>
            </a:r>
            <a:r>
              <a:rPr lang="ru-RU" dirty="0" err="1"/>
              <a:t>учун</a:t>
            </a:r>
            <a:r>
              <a:rPr lang="ru-RU" dirty="0"/>
              <a:t> </a:t>
            </a:r>
            <a:r>
              <a:rPr lang="ru-RU" dirty="0" err="1"/>
              <a:t>мукофотлаш</a:t>
            </a:r>
            <a:r>
              <a:rPr lang="ru-RU" dirty="0"/>
              <a:t>, </a:t>
            </a:r>
            <a:r>
              <a:rPr lang="ru-RU" dirty="0" err="1"/>
              <a:t>шунингдек</a:t>
            </a:r>
            <a:r>
              <a:rPr lang="ru-RU" dirty="0"/>
              <a:t>, </a:t>
            </a:r>
            <a:r>
              <a:rPr lang="ru-RU" dirty="0" err="1"/>
              <a:t>меҳнат</a:t>
            </a:r>
            <a:r>
              <a:rPr lang="ru-RU" dirty="0"/>
              <a:t> </a:t>
            </a:r>
            <a:r>
              <a:rPr lang="ru-RU" dirty="0" err="1"/>
              <a:t>интизомини</a:t>
            </a:r>
            <a:r>
              <a:rPr lang="ru-RU" dirty="0"/>
              <a:t> </a:t>
            </a:r>
            <a:r>
              <a:rPr lang="ru-RU" dirty="0" err="1"/>
              <a:t>бузган</a:t>
            </a:r>
            <a:r>
              <a:rPr lang="ru-RU" dirty="0"/>
              <a:t> </a:t>
            </a:r>
            <a:r>
              <a:rPr lang="ru-RU" dirty="0" err="1"/>
              <a:t>ходимларга</a:t>
            </a:r>
            <a:r>
              <a:rPr lang="ru-RU" dirty="0"/>
              <a:t> </a:t>
            </a:r>
            <a:r>
              <a:rPr lang="ru-RU" dirty="0" err="1"/>
              <a:t>интизомий</a:t>
            </a:r>
            <a:r>
              <a:rPr lang="ru-RU" dirty="0"/>
              <a:t> </a:t>
            </a:r>
            <a:r>
              <a:rPr lang="ru-RU" dirty="0" err="1"/>
              <a:t>жазо</a:t>
            </a:r>
            <a:r>
              <a:rPr lang="ru-RU" dirty="0"/>
              <a:t> </a:t>
            </a:r>
            <a:r>
              <a:rPr lang="ru-RU" dirty="0" err="1"/>
              <a:t>чораларини</a:t>
            </a:r>
            <a:r>
              <a:rPr lang="ru-RU" dirty="0"/>
              <a:t> </a:t>
            </a:r>
            <a:r>
              <a:rPr lang="ru-RU" dirty="0" err="1"/>
              <a:t>қўллаш</a:t>
            </a:r>
            <a:r>
              <a:rPr lang="ru-RU" dirty="0"/>
              <a:t> </a:t>
            </a:r>
            <a:r>
              <a:rPr lang="ru-RU" dirty="0" err="1"/>
              <a:t>тўғрисида</a:t>
            </a:r>
            <a:r>
              <a:rPr lang="ru-RU" dirty="0"/>
              <a:t> </a:t>
            </a:r>
            <a:r>
              <a:rPr lang="ru-RU" dirty="0" err="1"/>
              <a:t>таклифлар</a:t>
            </a:r>
            <a:r>
              <a:rPr lang="ru-RU" dirty="0"/>
              <a:t> </a:t>
            </a:r>
            <a:r>
              <a:rPr lang="ru-RU" dirty="0" err="1"/>
              <a:t>киритади</a:t>
            </a:r>
            <a:r>
              <a:rPr lang="ru-RU" dirty="0"/>
              <a:t>;</a:t>
            </a:r>
          </a:p>
          <a:p>
            <a:r>
              <a:rPr lang="ru-RU" dirty="0"/>
              <a:t>- университет </a:t>
            </a:r>
            <a:r>
              <a:rPr lang="ru-RU" dirty="0" err="1"/>
              <a:t>ходимларига</a:t>
            </a:r>
            <a:r>
              <a:rPr lang="ru-RU" dirty="0"/>
              <a:t> </a:t>
            </a:r>
            <a:r>
              <a:rPr lang="ru-RU" dirty="0" err="1"/>
              <a:t>ўз</a:t>
            </a:r>
            <a:r>
              <a:rPr lang="ru-RU" dirty="0"/>
              <a:t> функционал </a:t>
            </a:r>
            <a:r>
              <a:rPr lang="ru-RU" dirty="0" err="1"/>
              <a:t>мажбуриятларини</a:t>
            </a:r>
            <a:r>
              <a:rPr lang="ru-RU" dirty="0"/>
              <a:t> </a:t>
            </a:r>
            <a:r>
              <a:rPr lang="ru-RU" dirty="0" err="1"/>
              <a:t>бажариш</a:t>
            </a:r>
            <a:r>
              <a:rPr lang="ru-RU" dirty="0"/>
              <a:t> </a:t>
            </a:r>
            <a:r>
              <a:rPr lang="ru-RU" dirty="0" err="1"/>
              <a:t>билан</a:t>
            </a:r>
            <a:r>
              <a:rPr lang="ru-RU" dirty="0"/>
              <a:t> </a:t>
            </a:r>
            <a:r>
              <a:rPr lang="ru-RU" dirty="0" err="1"/>
              <a:t>боғлиқ</a:t>
            </a:r>
            <a:r>
              <a:rPr lang="ru-RU" dirty="0"/>
              <a:t> </a:t>
            </a:r>
            <a:r>
              <a:rPr lang="ru-RU" dirty="0" err="1"/>
              <a:t>ҳуқуқий</a:t>
            </a:r>
            <a:r>
              <a:rPr lang="ru-RU" dirty="0"/>
              <a:t> </a:t>
            </a:r>
            <a:r>
              <a:rPr lang="ru-RU" dirty="0" err="1"/>
              <a:t>масалалар</a:t>
            </a:r>
            <a:r>
              <a:rPr lang="ru-RU" dirty="0"/>
              <a:t> </a:t>
            </a:r>
            <a:r>
              <a:rPr lang="ru-RU" dirty="0" err="1"/>
              <a:t>бўйича</a:t>
            </a:r>
            <a:r>
              <a:rPr lang="ru-RU" dirty="0"/>
              <a:t> </a:t>
            </a:r>
            <a:r>
              <a:rPr lang="ru-RU" dirty="0" err="1"/>
              <a:t>оғзаки</a:t>
            </a:r>
            <a:r>
              <a:rPr lang="ru-RU" dirty="0"/>
              <a:t> </a:t>
            </a:r>
            <a:r>
              <a:rPr lang="ru-RU" dirty="0" err="1"/>
              <a:t>маслаҳат</a:t>
            </a:r>
            <a:r>
              <a:rPr lang="ru-RU" dirty="0"/>
              <a:t> </a:t>
            </a:r>
            <a:r>
              <a:rPr lang="ru-RU" dirty="0" err="1"/>
              <a:t>бериш</a:t>
            </a:r>
            <a:r>
              <a:rPr lang="ru-RU" dirty="0"/>
              <a:t>;</a:t>
            </a:r>
          </a:p>
        </p:txBody>
      </p:sp>
      <p:sp>
        <p:nvSpPr>
          <p:cNvPr id="8" name="Прямоугольник 7">
            <a:extLst>
              <a:ext uri="{FF2B5EF4-FFF2-40B4-BE49-F238E27FC236}">
                <a16:creationId xmlns:a16="http://schemas.microsoft.com/office/drawing/2014/main" id="{5850FEF7-4A72-4735-81E0-A07C9251A3C1}"/>
              </a:ext>
            </a:extLst>
          </p:cNvPr>
          <p:cNvSpPr/>
          <p:nvPr/>
        </p:nvSpPr>
        <p:spPr>
          <a:xfrm>
            <a:off x="2449586" y="394283"/>
            <a:ext cx="7122254" cy="646331"/>
          </a:xfrm>
          <a:prstGeom prst="rect">
            <a:avLst/>
          </a:prstGeom>
        </p:spPr>
        <p:txBody>
          <a:bodyPr wrap="square">
            <a:spAutoFit/>
          </a:bodyPr>
          <a:lstStyle/>
          <a:p>
            <a:pPr indent="457200" algn="r">
              <a:spcAft>
                <a:spcPts val="0"/>
              </a:spcAft>
            </a:pPr>
            <a:r>
              <a:rPr lang="uz-Cyrl-UZ" b="1" dirty="0">
                <a:solidFill>
                  <a:srgbClr val="000000"/>
                </a:solidFill>
                <a:latin typeface="Times New Roman" panose="02020603050405020304" pitchFamily="18" charset="0"/>
                <a:ea typeface="Calibri" panose="020F0502020204030204" pitchFamily="34" charset="0"/>
              </a:rPr>
              <a:t>Хўжалик эксплуатация гурухи ўз фаолиятини УИТ ректори томонидан тасдиқланган ХЭГ Низоми асосида олиб боради.</a:t>
            </a:r>
            <a:endParaRPr lang="ru-RU" sz="1600"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119650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6919" y="2654300"/>
            <a:ext cx="10018713" cy="2278184"/>
          </a:xfrm>
        </p:spPr>
        <p:txBody>
          <a:bodyPr>
            <a:normAutofit/>
          </a:bodyPr>
          <a:lstStyle/>
          <a:p>
            <a:r>
              <a:rPr lang="ru-RU" sz="6000" dirty="0" err="1">
                <a:solidFill>
                  <a:srgbClr val="00B0F0"/>
                </a:solidFill>
                <a:latin typeface="Times New Roman" panose="02020603050405020304" pitchFamily="18" charset="0"/>
                <a:cs typeface="Times New Roman" panose="02020603050405020304" pitchFamily="18" charset="0"/>
              </a:rPr>
              <a:t>Эътиборингиз</a:t>
            </a:r>
            <a:r>
              <a:rPr lang="ru-RU" sz="6000" dirty="0">
                <a:solidFill>
                  <a:srgbClr val="00B0F0"/>
                </a:solidFill>
                <a:latin typeface="Times New Roman" panose="02020603050405020304" pitchFamily="18" charset="0"/>
                <a:cs typeface="Times New Roman" panose="02020603050405020304" pitchFamily="18" charset="0"/>
              </a:rPr>
              <a:t> </a:t>
            </a:r>
            <a:r>
              <a:rPr lang="ru-RU" sz="6000" dirty="0" err="1">
                <a:solidFill>
                  <a:srgbClr val="00B0F0"/>
                </a:solidFill>
                <a:latin typeface="Times New Roman" panose="02020603050405020304" pitchFamily="18" charset="0"/>
                <a:cs typeface="Times New Roman" panose="02020603050405020304" pitchFamily="18" charset="0"/>
              </a:rPr>
              <a:t>учун</a:t>
            </a:r>
            <a:r>
              <a:rPr lang="ru-RU" sz="6000" dirty="0">
                <a:solidFill>
                  <a:srgbClr val="00B0F0"/>
                </a:solidFill>
                <a:latin typeface="Times New Roman" panose="02020603050405020304" pitchFamily="18" charset="0"/>
                <a:cs typeface="Times New Roman" panose="02020603050405020304" pitchFamily="18" charset="0"/>
              </a:rPr>
              <a:t> </a:t>
            </a:r>
            <a:br>
              <a:rPr lang="ru-RU" sz="6000" dirty="0">
                <a:solidFill>
                  <a:srgbClr val="00B0F0"/>
                </a:solidFill>
                <a:latin typeface="Times New Roman" panose="02020603050405020304" pitchFamily="18" charset="0"/>
                <a:cs typeface="Times New Roman" panose="02020603050405020304" pitchFamily="18" charset="0"/>
              </a:rPr>
            </a:br>
            <a:r>
              <a:rPr lang="ru-RU" sz="6000" dirty="0" err="1">
                <a:solidFill>
                  <a:srgbClr val="00B0F0"/>
                </a:solidFill>
                <a:latin typeface="Times New Roman" panose="02020603050405020304" pitchFamily="18" charset="0"/>
                <a:cs typeface="Times New Roman" panose="02020603050405020304" pitchFamily="18" charset="0"/>
              </a:rPr>
              <a:t>рахмат</a:t>
            </a:r>
            <a:r>
              <a:rPr lang="ru-RU" sz="6000" dirty="0">
                <a:solidFill>
                  <a:srgbClr val="00B0F0"/>
                </a:solidFill>
                <a:latin typeface="Times New Roman" panose="02020603050405020304" pitchFamily="18" charset="0"/>
                <a:cs typeface="Times New Roman" panose="02020603050405020304" pitchFamily="18" charset="0"/>
              </a:rPr>
              <a:t> !</a:t>
            </a:r>
            <a:endParaRPr lang="en-US" sz="6000" dirty="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07818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886</TotalTime>
  <Words>215</Words>
  <Application>Microsoft Office PowerPoint</Application>
  <PresentationFormat>Широкоэкранный</PresentationFormat>
  <Paragraphs>24</Paragraphs>
  <Slides>9</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9</vt:i4>
      </vt:variant>
    </vt:vector>
  </HeadingPairs>
  <TitlesOfParts>
    <vt:vector size="14" baseType="lpstr">
      <vt:lpstr>Arial</vt:lpstr>
      <vt:lpstr>Calibri</vt:lpstr>
      <vt:lpstr>Corbel</vt:lpstr>
      <vt:lpstr>Times New Roman</vt:lpstr>
      <vt:lpstr>Parallax</vt:lpstr>
      <vt:lpstr>Хўжалик-эксплуатация гуруҳининг фаолиятини тартибга солувчи қонунчилик ҳужжатларининг мазмун-моҳиятини тушунтириш.</vt:lpstr>
      <vt:lpstr>Шаҳарсозлик нормалари ҚУРИЛИШ ВАЗИРЛИГИ  ШАҲАРСОЗЛИК НОРМАЛАРИ Техник жиҳатдан тартибга солиш объектлари -бино ва иншоотларнинг ишлаши; -таъмирлаш ва реконструкция қилиш (ишларни ташкил этиш, ишлаб чиқариш ва қабул қилиш); - бино ва иншоотларни муҳандислик ускуналари тизими; -қурилиш қиймати ва смета нормаларини аниқлаш усуллари; - қурилишга инвестиция жараёни иштирокчилари ўртасидаги муносабатлар элементлари</vt:lpstr>
      <vt:lpstr>Презентация PowerPoint</vt:lpstr>
      <vt:lpstr>Презентация PowerPoint</vt:lpstr>
      <vt:lpstr> ЭЛЕКТР ЭНЕРГЕТИКАДА НАЗОРАТ БЎЙИЧА (ЎЗДАВЭНЕРГОНАЗОРАТ) ДАВЛАТ ИНСПЕКЦИЯСИ БОШЛИҒИНИНГ  БУЙРУҒИ ИССИҚЛИКДАН ФОЙДАЛАНУВЧИ УСКУНАЛАР ВА ИССИҚЛИК ТАРМОҚЛАРИНИ ТЕХНИК ЭКСПЛУАТАЦИЯ ҚИЛИШ ҚОИДАЛАРИНИ ТАСДИҚЛАШ ТЎҒРИСИДА Иссиқликдан фойдаланувчи ускуналар ва иссиқлик тармоқларини техник эксплуатация қилиш қоидалари  </vt:lpstr>
      <vt:lpstr>Ўзбeкистон Рeспубликаси Вазирлар маҳкамасининг Йўл транспорти орқали йўловчилар ва юкларни  ташиш қоидаларини тасдиқлаш тўғрисида.</vt:lpstr>
      <vt:lpstr>ЭЛЕКТР ЭНЕРГЕТИКАДА НАЗОРАТ БЎЙИЧА ДАВЛАТ АГЕНТЛИГИ БОШЛИҒИНИНГ БУЙРУҒИ ЭЛЕКТР УСКУНАЛАРИНИНГ ТУЗИЛИШИ ҚОИДАЛАРИНИ ТАСДИҚЛАШ ТЎҒРИСИДА</vt:lpstr>
      <vt:lpstr>Презентация PowerPoint</vt:lpstr>
      <vt:lpstr>Эътиборингиз учун  рахмат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Aхборот-кутубхона фаолиятининг асосий тушунчалари билан танишиш. AРМнинг асосий вазифалари  2. 2019-2024 йилларда Ўзбекистон Республикасининг ахборот-кутубхона соҳасини ривожлантириш концепцияси  3. Республикадаги ахборот-кутубхона фаолиятининг ҳолати      </dc:title>
  <dc:creator>Xusan Tursunmetov</dc:creator>
  <cp:lastModifiedBy>Erlan Raximov</cp:lastModifiedBy>
  <cp:revision>75</cp:revision>
  <dcterms:created xsi:type="dcterms:W3CDTF">2021-07-30T10:03:27Z</dcterms:created>
  <dcterms:modified xsi:type="dcterms:W3CDTF">2021-09-21T12:41:00Z</dcterms:modified>
</cp:coreProperties>
</file>