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56" r:id="rId2"/>
    <p:sldId id="257" r:id="rId3"/>
    <p:sldId id="259" r:id="rId4"/>
    <p:sldId id="261" r:id="rId5"/>
    <p:sldId id="297" r:id="rId6"/>
    <p:sldId id="265" r:id="rId7"/>
    <p:sldId id="301" r:id="rId8"/>
    <p:sldId id="300" r:id="rId9"/>
    <p:sldId id="302" r:id="rId10"/>
    <p:sldId id="304" r:id="rId11"/>
    <p:sldId id="303" r:id="rId12"/>
  </p:sldIdLst>
  <p:sldSz cx="9144000" cy="5143500" type="screen16x9"/>
  <p:notesSz cx="6858000" cy="9144000"/>
  <p:embeddedFontLst>
    <p:embeddedFont>
      <p:font typeface="Raleway Thin"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Barlow Light" panose="020B0604020202020204" charset="0"/>
      <p:regular r:id="rId22"/>
      <p:bold r:id="rId23"/>
      <p:italic r:id="rId24"/>
      <p:boldItalic r:id="rId25"/>
    </p:embeddedFont>
    <p:embeddedFont>
      <p:font typeface="Barlow"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91235-E53F-4149-A4FB-4E7FEDD2781B}"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5D2F15AE-3B4A-4154-B644-B79F10309222}">
      <dgm:prSet custT="1"/>
      <dgm:spPr/>
      <dgm:t>
        <a:bodyPr/>
        <a:lstStyle/>
        <a:p>
          <a:pPr marL="0" lvl="0" indent="0" algn="l" defTabSz="533400">
            <a:lnSpc>
              <a:spcPct val="90000"/>
            </a:lnSpc>
            <a:spcBef>
              <a:spcPct val="0"/>
            </a:spcBef>
            <a:spcAft>
              <a:spcPct val="35000"/>
            </a:spcAft>
            <a:buClr>
              <a:srgbClr val="3A3F50"/>
            </a:buClr>
            <a:buSzPts val="1100"/>
            <a:buNone/>
          </a:pPr>
          <a:r>
            <a:rPr lang="uz-Cyrl-UZ" sz="1400" b="1" kern="1200" dirty="0" smtClean="0">
              <a:solidFill>
                <a:srgbClr val="FFFFFF"/>
              </a:solidFill>
              <a:latin typeface="Barlow Light" panose="020B0604020202020204" charset="0"/>
              <a:ea typeface="+mn-ea"/>
              <a:cs typeface="+mn-cs"/>
            </a:rPr>
            <a:t>Ўзбекистон Республикасининг Инвестициялар ва инвестиция фаолияти тўғрисида қонуни.  (Қонунчилик палатаси томонидан 2019 йил 9 декабрда қабул қилинган)</a:t>
          </a:r>
          <a:endParaRPr lang="en-US" sz="1400" b="1" kern="1200" dirty="0">
            <a:solidFill>
              <a:srgbClr val="FFFFFF"/>
            </a:solidFill>
            <a:latin typeface="Barlow Light" panose="020B0604020202020204" charset="0"/>
            <a:ea typeface="+mn-ea"/>
            <a:cs typeface="+mn-cs"/>
          </a:endParaRPr>
        </a:p>
      </dgm:t>
    </dgm:pt>
    <dgm:pt modelId="{AFEB64D7-B602-414A-8A48-8C1C182A02A8}" type="parTrans" cxnId="{F99A9AC1-EB8C-4268-8F02-9EC8C275CA4A}">
      <dgm:prSet/>
      <dgm:spPr/>
      <dgm:t>
        <a:bodyPr/>
        <a:lstStyle/>
        <a:p>
          <a:endParaRPr lang="en-US"/>
        </a:p>
      </dgm:t>
    </dgm:pt>
    <dgm:pt modelId="{7D4B81D5-0B20-4A19-9EE7-86293A051D08}" type="sibTrans" cxnId="{F99A9AC1-EB8C-4268-8F02-9EC8C275CA4A}">
      <dgm:prSet/>
      <dgm:spPr/>
      <dgm:t>
        <a:bodyPr/>
        <a:lstStyle/>
        <a:p>
          <a:endParaRPr lang="en-US"/>
        </a:p>
      </dgm:t>
    </dgm:pt>
    <dgm:pt modelId="{CE468964-0ABD-4F10-B2C9-BF684B7F5D1C}">
      <dgm:prSet custT="1"/>
      <dgm:spPr/>
      <dgm:t>
        <a:bodyPr/>
        <a:lstStyle/>
        <a:p>
          <a:pPr marL="0" lvl="0" indent="0" algn="l" defTabSz="533400">
            <a:lnSpc>
              <a:spcPct val="90000"/>
            </a:lnSpc>
            <a:spcBef>
              <a:spcPct val="0"/>
            </a:spcBef>
            <a:spcAft>
              <a:spcPct val="35000"/>
            </a:spcAft>
            <a:buClr>
              <a:srgbClr val="3A3F50"/>
            </a:buClr>
            <a:buSzPts val="1100"/>
            <a:buNone/>
          </a:pPr>
          <a:r>
            <a:rPr lang="ru-RU" sz="1400" b="1" kern="1200" dirty="0" smtClean="0">
              <a:solidFill>
                <a:srgbClr val="FFFFFF"/>
              </a:solidFill>
              <a:latin typeface="Raleway Thin"/>
              <a:ea typeface="+mn-ea"/>
              <a:cs typeface="+mn-cs"/>
            </a:rPr>
            <a:t>Ушбу </a:t>
          </a:r>
          <a:r>
            <a:rPr lang="ru-RU" sz="1400" b="1" kern="1200" dirty="0" err="1" smtClean="0">
              <a:solidFill>
                <a:srgbClr val="FFFFFF"/>
              </a:solidFill>
              <a:latin typeface="Raleway Thin"/>
              <a:ea typeface="+mn-ea"/>
              <a:cs typeface="+mn-cs"/>
            </a:rPr>
            <a:t>қонуннинг</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мақсади</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ва</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қўлланиш</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соҳаси</a:t>
          </a:r>
          <a:r>
            <a:rPr lang="ru-RU" sz="1400" b="1" kern="1200" dirty="0" smtClean="0">
              <a:solidFill>
                <a:srgbClr val="FFFFFF"/>
              </a:solidFill>
              <a:latin typeface="Raleway Thin"/>
              <a:ea typeface="+mn-ea"/>
              <a:cs typeface="+mn-cs"/>
            </a:rPr>
            <a:t>.</a:t>
          </a:r>
          <a:endParaRPr lang="en-US" sz="1400" b="1" kern="1200" dirty="0">
            <a:solidFill>
              <a:srgbClr val="FFFFFF"/>
            </a:solidFill>
            <a:latin typeface="Raleway Thin"/>
            <a:ea typeface="+mn-ea"/>
            <a:cs typeface="+mn-cs"/>
          </a:endParaRPr>
        </a:p>
      </dgm:t>
    </dgm:pt>
    <dgm:pt modelId="{F98A093A-F8B6-4F87-8AAC-A5C1ADA9EA41}" type="parTrans" cxnId="{B07BE0F9-85FE-4CA2-8B41-B538CC1C6B0F}">
      <dgm:prSet/>
      <dgm:spPr/>
      <dgm:t>
        <a:bodyPr/>
        <a:lstStyle/>
        <a:p>
          <a:endParaRPr lang="en-US"/>
        </a:p>
      </dgm:t>
    </dgm:pt>
    <dgm:pt modelId="{812FEF72-AC4E-4882-A7B9-76128586E058}" type="sibTrans" cxnId="{B07BE0F9-85FE-4CA2-8B41-B538CC1C6B0F}">
      <dgm:prSet/>
      <dgm:spPr/>
      <dgm:t>
        <a:bodyPr/>
        <a:lstStyle/>
        <a:p>
          <a:endParaRPr lang="en-US"/>
        </a:p>
      </dgm:t>
    </dgm:pt>
    <dgm:pt modelId="{ADD68AA3-C823-4C59-A6C6-36ECC216E21E}">
      <dgm:prSet custT="1"/>
      <dgm:spPr/>
      <dgm:t>
        <a:bodyPr/>
        <a:lstStyle/>
        <a:p>
          <a:pPr>
            <a:buClr>
              <a:schemeClr val="dk1"/>
            </a:buClr>
            <a:buSzPts val="1100"/>
            <a:buNone/>
          </a:pPr>
          <a:r>
            <a:rPr lang="ru-RU" sz="1400" b="1" dirty="0" err="1" smtClean="0">
              <a:latin typeface="Raleway Thin"/>
            </a:rPr>
            <a:t>Ўзбекистон</a:t>
          </a:r>
          <a:r>
            <a:rPr lang="ru-RU" sz="1400" b="1" dirty="0" smtClean="0">
              <a:latin typeface="Raleway Thin"/>
            </a:rPr>
            <a:t> </a:t>
          </a:r>
          <a:r>
            <a:rPr lang="ru-RU" sz="1400" b="1" dirty="0" err="1" smtClean="0">
              <a:latin typeface="Raleway Thin"/>
            </a:rPr>
            <a:t>Республикаси</a:t>
          </a:r>
          <a:r>
            <a:rPr lang="ru-RU" sz="1400" b="1" dirty="0" smtClean="0">
              <a:latin typeface="Raleway Thin"/>
            </a:rPr>
            <a:t> </a:t>
          </a:r>
          <a:r>
            <a:rPr lang="ru-RU" sz="1400" b="1" dirty="0" err="1" smtClean="0">
              <a:latin typeface="Raleway Thin"/>
            </a:rPr>
            <a:t>ҳудудида</a:t>
          </a:r>
          <a:r>
            <a:rPr lang="ru-RU" sz="1400" b="1" dirty="0" smtClean="0">
              <a:latin typeface="Raleway Thin"/>
            </a:rPr>
            <a:t> чет эл </a:t>
          </a:r>
          <a:r>
            <a:rPr lang="ru-RU" sz="1400" b="1" dirty="0" err="1" smtClean="0">
              <a:latin typeface="Raleway Thin"/>
            </a:rPr>
            <a:t>инвесторларнинг</a:t>
          </a:r>
          <a:r>
            <a:rPr lang="ru-RU" sz="1400" b="1" dirty="0" smtClean="0">
              <a:latin typeface="Raleway Thin"/>
            </a:rPr>
            <a:t> </a:t>
          </a:r>
          <a:r>
            <a:rPr lang="ru-RU" sz="1400" b="1" dirty="0" err="1" smtClean="0">
              <a:latin typeface="Raleway Thin"/>
            </a:rPr>
            <a:t>ҳуқуқ</a:t>
          </a:r>
          <a:r>
            <a:rPr lang="ru-RU" sz="1400" b="1" dirty="0" smtClean="0">
              <a:latin typeface="Raleway Thin"/>
            </a:rPr>
            <a:t> </a:t>
          </a:r>
          <a:r>
            <a:rPr lang="ru-RU" sz="1400" b="1" dirty="0" err="1" smtClean="0">
              <a:latin typeface="Raleway Thin"/>
            </a:rPr>
            <a:t>ва</a:t>
          </a:r>
          <a:r>
            <a:rPr lang="ru-RU" sz="1400" b="1" dirty="0" smtClean="0">
              <a:latin typeface="Raleway Thin"/>
            </a:rPr>
            <a:t> </a:t>
          </a:r>
          <a:r>
            <a:rPr lang="ru-RU" sz="1400" b="1" dirty="0" err="1" smtClean="0">
              <a:latin typeface="Raleway Thin"/>
            </a:rPr>
            <a:t>мажбуриятлари</a:t>
          </a:r>
          <a:r>
            <a:rPr lang="ru-RU" sz="1400" b="1" dirty="0" smtClean="0">
              <a:latin typeface="Raleway Thin"/>
            </a:rPr>
            <a:t>.</a:t>
          </a:r>
          <a:endParaRPr lang="en-US" sz="1400" dirty="0"/>
        </a:p>
      </dgm:t>
    </dgm:pt>
    <dgm:pt modelId="{B131A1CC-C3F3-45EB-8081-AA36CE0CC1D7}" type="parTrans" cxnId="{6EF59182-5C48-4A3C-8A7A-D79F1E9920A7}">
      <dgm:prSet/>
      <dgm:spPr/>
      <dgm:t>
        <a:bodyPr/>
        <a:lstStyle/>
        <a:p>
          <a:endParaRPr lang="en-US"/>
        </a:p>
      </dgm:t>
    </dgm:pt>
    <dgm:pt modelId="{E213955E-2A8A-40B7-8A24-9C29F1E47C83}" type="sibTrans" cxnId="{6EF59182-5C48-4A3C-8A7A-D79F1E9920A7}">
      <dgm:prSet/>
      <dgm:spPr/>
      <dgm:t>
        <a:bodyPr/>
        <a:lstStyle/>
        <a:p>
          <a:endParaRPr lang="en-US"/>
        </a:p>
      </dgm:t>
    </dgm:pt>
    <dgm:pt modelId="{BBBE5537-4019-4AC1-BBAC-08542FD11E11}">
      <dgm:prSet custT="1"/>
      <dgm:spPr/>
      <dgm:t>
        <a:bodyPr/>
        <a:lstStyle/>
        <a:p>
          <a:pPr marL="0" lvl="0" indent="0" algn="l" defTabSz="533400">
            <a:lnSpc>
              <a:spcPct val="90000"/>
            </a:lnSpc>
            <a:spcBef>
              <a:spcPct val="0"/>
            </a:spcBef>
            <a:spcAft>
              <a:spcPct val="35000"/>
            </a:spcAft>
            <a:buClr>
              <a:srgbClr val="3A3F50"/>
            </a:buClr>
            <a:buSzPts val="1100"/>
            <a:buNone/>
          </a:pPr>
          <a:r>
            <a:rPr lang="ru-RU" sz="1400" b="1" kern="1200" dirty="0" err="1" smtClean="0">
              <a:solidFill>
                <a:srgbClr val="FFFFFF"/>
              </a:solidFill>
              <a:latin typeface="Raleway Thin"/>
              <a:ea typeface="+mn-ea"/>
              <a:cs typeface="+mn-cs"/>
            </a:rPr>
            <a:t>Инвестициялар</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тўғрисида</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асосий</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тушунчалар</a:t>
          </a:r>
          <a:r>
            <a:rPr lang="ru-RU" sz="1400" b="1" kern="1200" dirty="0" smtClean="0">
              <a:solidFill>
                <a:srgbClr val="FFFFFF"/>
              </a:solidFill>
              <a:latin typeface="Raleway Thin"/>
              <a:ea typeface="+mn-ea"/>
              <a:cs typeface="+mn-cs"/>
            </a:rPr>
            <a:t>.</a:t>
          </a:r>
          <a:endParaRPr lang="en-US" sz="1400" b="1" kern="1200" dirty="0">
            <a:solidFill>
              <a:srgbClr val="FFFFFF"/>
            </a:solidFill>
            <a:latin typeface="Raleway Thin"/>
            <a:ea typeface="+mn-ea"/>
            <a:cs typeface="+mn-cs"/>
          </a:endParaRPr>
        </a:p>
      </dgm:t>
    </dgm:pt>
    <dgm:pt modelId="{FF92D22C-8701-4402-BEA3-3E3DF1893E39}" type="sibTrans" cxnId="{6AC1CC20-9081-444B-8E13-99996D0DF4D5}">
      <dgm:prSet/>
      <dgm:spPr/>
      <dgm:t>
        <a:bodyPr/>
        <a:lstStyle/>
        <a:p>
          <a:endParaRPr lang="en-US"/>
        </a:p>
      </dgm:t>
    </dgm:pt>
    <dgm:pt modelId="{9BC57552-ED40-46AE-9248-D7C024FC51F1}" type="parTrans" cxnId="{6AC1CC20-9081-444B-8E13-99996D0DF4D5}">
      <dgm:prSet/>
      <dgm:spPr/>
      <dgm:t>
        <a:bodyPr/>
        <a:lstStyle/>
        <a:p>
          <a:endParaRPr lang="en-US"/>
        </a:p>
      </dgm:t>
    </dgm:pt>
    <dgm:pt modelId="{719D6D3A-48E8-4093-B95C-7041431EC3D5}" type="pres">
      <dgm:prSet presAssocID="{76291235-E53F-4149-A4FB-4E7FEDD2781B}" presName="linear" presStyleCnt="0">
        <dgm:presLayoutVars>
          <dgm:animLvl val="lvl"/>
          <dgm:resizeHandles val="exact"/>
        </dgm:presLayoutVars>
      </dgm:prSet>
      <dgm:spPr/>
      <dgm:t>
        <a:bodyPr/>
        <a:lstStyle/>
        <a:p>
          <a:endParaRPr lang="ru-RU"/>
        </a:p>
      </dgm:t>
    </dgm:pt>
    <dgm:pt modelId="{89DA1B66-BD8D-4557-8BF8-E4B7580C3265}" type="pres">
      <dgm:prSet presAssocID="{5D2F15AE-3B4A-4154-B644-B79F10309222}" presName="parentText" presStyleLbl="node1" presStyleIdx="0" presStyleCnt="4">
        <dgm:presLayoutVars>
          <dgm:chMax val="0"/>
          <dgm:bulletEnabled val="1"/>
        </dgm:presLayoutVars>
      </dgm:prSet>
      <dgm:spPr/>
      <dgm:t>
        <a:bodyPr/>
        <a:lstStyle/>
        <a:p>
          <a:endParaRPr lang="ru-RU"/>
        </a:p>
      </dgm:t>
    </dgm:pt>
    <dgm:pt modelId="{91D84176-1099-4D49-B127-7FB03A4070E2}" type="pres">
      <dgm:prSet presAssocID="{7D4B81D5-0B20-4A19-9EE7-86293A051D08}" presName="spacer" presStyleCnt="0"/>
      <dgm:spPr/>
    </dgm:pt>
    <dgm:pt modelId="{8BBD87A3-24EE-44C3-B619-37359C17DE01}" type="pres">
      <dgm:prSet presAssocID="{CE468964-0ABD-4F10-B2C9-BF684B7F5D1C}" presName="parentText" presStyleLbl="node1" presStyleIdx="1" presStyleCnt="4">
        <dgm:presLayoutVars>
          <dgm:chMax val="0"/>
          <dgm:bulletEnabled val="1"/>
        </dgm:presLayoutVars>
      </dgm:prSet>
      <dgm:spPr/>
      <dgm:t>
        <a:bodyPr/>
        <a:lstStyle/>
        <a:p>
          <a:endParaRPr lang="ru-RU"/>
        </a:p>
      </dgm:t>
    </dgm:pt>
    <dgm:pt modelId="{617CFCF3-15AC-481C-9A08-E53973EDF30C}" type="pres">
      <dgm:prSet presAssocID="{812FEF72-AC4E-4882-A7B9-76128586E058}" presName="spacer" presStyleCnt="0"/>
      <dgm:spPr/>
    </dgm:pt>
    <dgm:pt modelId="{7474106C-F6CC-43D7-9E0E-3F23F97AD144}" type="pres">
      <dgm:prSet presAssocID="{BBBE5537-4019-4AC1-BBAC-08542FD11E11}" presName="parentText" presStyleLbl="node1" presStyleIdx="2" presStyleCnt="4">
        <dgm:presLayoutVars>
          <dgm:chMax val="0"/>
          <dgm:bulletEnabled val="1"/>
        </dgm:presLayoutVars>
      </dgm:prSet>
      <dgm:spPr/>
      <dgm:t>
        <a:bodyPr/>
        <a:lstStyle/>
        <a:p>
          <a:endParaRPr lang="ru-RU"/>
        </a:p>
      </dgm:t>
    </dgm:pt>
    <dgm:pt modelId="{52BA58AE-03C3-4525-91EF-6902EA222114}" type="pres">
      <dgm:prSet presAssocID="{FF92D22C-8701-4402-BEA3-3E3DF1893E39}" presName="spacer" presStyleCnt="0"/>
      <dgm:spPr/>
    </dgm:pt>
    <dgm:pt modelId="{5FA2B228-DEF6-4540-8AF7-4784357B3B88}" type="pres">
      <dgm:prSet presAssocID="{ADD68AA3-C823-4C59-A6C6-36ECC216E21E}" presName="parentText" presStyleLbl="node1" presStyleIdx="3" presStyleCnt="4">
        <dgm:presLayoutVars>
          <dgm:chMax val="0"/>
          <dgm:bulletEnabled val="1"/>
        </dgm:presLayoutVars>
      </dgm:prSet>
      <dgm:spPr/>
      <dgm:t>
        <a:bodyPr/>
        <a:lstStyle/>
        <a:p>
          <a:endParaRPr lang="ru-RU"/>
        </a:p>
      </dgm:t>
    </dgm:pt>
  </dgm:ptLst>
  <dgm:cxnLst>
    <dgm:cxn modelId="{B3E4F02F-06EB-429C-84D5-56D1637ACC2C}" type="presOf" srcId="{CE468964-0ABD-4F10-B2C9-BF684B7F5D1C}" destId="{8BBD87A3-24EE-44C3-B619-37359C17DE01}" srcOrd="0" destOrd="0" presId="urn:microsoft.com/office/officeart/2005/8/layout/vList2"/>
    <dgm:cxn modelId="{B07BE0F9-85FE-4CA2-8B41-B538CC1C6B0F}" srcId="{76291235-E53F-4149-A4FB-4E7FEDD2781B}" destId="{CE468964-0ABD-4F10-B2C9-BF684B7F5D1C}" srcOrd="1" destOrd="0" parTransId="{F98A093A-F8B6-4F87-8AAC-A5C1ADA9EA41}" sibTransId="{812FEF72-AC4E-4882-A7B9-76128586E058}"/>
    <dgm:cxn modelId="{6AC1CC20-9081-444B-8E13-99996D0DF4D5}" srcId="{76291235-E53F-4149-A4FB-4E7FEDD2781B}" destId="{BBBE5537-4019-4AC1-BBAC-08542FD11E11}" srcOrd="2" destOrd="0" parTransId="{9BC57552-ED40-46AE-9248-D7C024FC51F1}" sibTransId="{FF92D22C-8701-4402-BEA3-3E3DF1893E39}"/>
    <dgm:cxn modelId="{6EF59182-5C48-4A3C-8A7A-D79F1E9920A7}" srcId="{76291235-E53F-4149-A4FB-4E7FEDD2781B}" destId="{ADD68AA3-C823-4C59-A6C6-36ECC216E21E}" srcOrd="3" destOrd="0" parTransId="{B131A1CC-C3F3-45EB-8081-AA36CE0CC1D7}" sibTransId="{E213955E-2A8A-40B7-8A24-9C29F1E47C83}"/>
    <dgm:cxn modelId="{6A7C31E8-409C-4D44-9FA7-D86E5C859859}" type="presOf" srcId="{76291235-E53F-4149-A4FB-4E7FEDD2781B}" destId="{719D6D3A-48E8-4093-B95C-7041431EC3D5}" srcOrd="0" destOrd="0" presId="urn:microsoft.com/office/officeart/2005/8/layout/vList2"/>
    <dgm:cxn modelId="{F99A9AC1-EB8C-4268-8F02-9EC8C275CA4A}" srcId="{76291235-E53F-4149-A4FB-4E7FEDD2781B}" destId="{5D2F15AE-3B4A-4154-B644-B79F10309222}" srcOrd="0" destOrd="0" parTransId="{AFEB64D7-B602-414A-8A48-8C1C182A02A8}" sibTransId="{7D4B81D5-0B20-4A19-9EE7-86293A051D08}"/>
    <dgm:cxn modelId="{8E4D4E8A-A439-4F8B-A676-69AB19D649FC}" type="presOf" srcId="{BBBE5537-4019-4AC1-BBAC-08542FD11E11}" destId="{7474106C-F6CC-43D7-9E0E-3F23F97AD144}" srcOrd="0" destOrd="0" presId="urn:microsoft.com/office/officeart/2005/8/layout/vList2"/>
    <dgm:cxn modelId="{7CB46874-7B64-4F64-B2BF-69DB672C59DA}" type="presOf" srcId="{ADD68AA3-C823-4C59-A6C6-36ECC216E21E}" destId="{5FA2B228-DEF6-4540-8AF7-4784357B3B88}" srcOrd="0" destOrd="0" presId="urn:microsoft.com/office/officeart/2005/8/layout/vList2"/>
    <dgm:cxn modelId="{2C8CF84E-2D52-4083-B079-5D2C90236E1B}" type="presOf" srcId="{5D2F15AE-3B4A-4154-B644-B79F10309222}" destId="{89DA1B66-BD8D-4557-8BF8-E4B7580C3265}" srcOrd="0" destOrd="0" presId="urn:microsoft.com/office/officeart/2005/8/layout/vList2"/>
    <dgm:cxn modelId="{05D078C1-339B-40D0-88F5-F58D24D0FC78}" type="presParOf" srcId="{719D6D3A-48E8-4093-B95C-7041431EC3D5}" destId="{89DA1B66-BD8D-4557-8BF8-E4B7580C3265}" srcOrd="0" destOrd="0" presId="urn:microsoft.com/office/officeart/2005/8/layout/vList2"/>
    <dgm:cxn modelId="{1C929999-0A7F-4CF5-BE2B-9E9D2680E386}" type="presParOf" srcId="{719D6D3A-48E8-4093-B95C-7041431EC3D5}" destId="{91D84176-1099-4D49-B127-7FB03A4070E2}" srcOrd="1" destOrd="0" presId="urn:microsoft.com/office/officeart/2005/8/layout/vList2"/>
    <dgm:cxn modelId="{EF4879DB-45FB-423C-9D1F-E40FFBB69697}" type="presParOf" srcId="{719D6D3A-48E8-4093-B95C-7041431EC3D5}" destId="{8BBD87A3-24EE-44C3-B619-37359C17DE01}" srcOrd="2" destOrd="0" presId="urn:microsoft.com/office/officeart/2005/8/layout/vList2"/>
    <dgm:cxn modelId="{ABE6C23C-C308-4AA3-8BF9-439D7A124C85}" type="presParOf" srcId="{719D6D3A-48E8-4093-B95C-7041431EC3D5}" destId="{617CFCF3-15AC-481C-9A08-E53973EDF30C}" srcOrd="3" destOrd="0" presId="urn:microsoft.com/office/officeart/2005/8/layout/vList2"/>
    <dgm:cxn modelId="{972BE8C4-1C74-4CF7-B8AC-D1E5C493171A}" type="presParOf" srcId="{719D6D3A-48E8-4093-B95C-7041431EC3D5}" destId="{7474106C-F6CC-43D7-9E0E-3F23F97AD144}" srcOrd="4" destOrd="0" presId="urn:microsoft.com/office/officeart/2005/8/layout/vList2"/>
    <dgm:cxn modelId="{5D766C97-85E3-4FB1-968F-5D6169E639DA}" type="presParOf" srcId="{719D6D3A-48E8-4093-B95C-7041431EC3D5}" destId="{52BA58AE-03C3-4525-91EF-6902EA222114}" srcOrd="5" destOrd="0" presId="urn:microsoft.com/office/officeart/2005/8/layout/vList2"/>
    <dgm:cxn modelId="{21F5E618-8B9D-413E-931F-E9E8E1F9BFDE}" type="presParOf" srcId="{719D6D3A-48E8-4093-B95C-7041431EC3D5}" destId="{5FA2B228-DEF6-4540-8AF7-4784357B3B8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A1B66-BD8D-4557-8BF8-E4B7580C3265}">
      <dsp:nvSpPr>
        <dsp:cNvPr id="0" name=""/>
        <dsp:cNvSpPr/>
      </dsp:nvSpPr>
      <dsp:spPr>
        <a:xfrm>
          <a:off x="0" y="31166"/>
          <a:ext cx="7846138" cy="9172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533400">
            <a:lnSpc>
              <a:spcPct val="90000"/>
            </a:lnSpc>
            <a:spcBef>
              <a:spcPct val="0"/>
            </a:spcBef>
            <a:spcAft>
              <a:spcPct val="35000"/>
            </a:spcAft>
            <a:buClr>
              <a:srgbClr val="3A3F50"/>
            </a:buClr>
            <a:buSzPts val="1100"/>
            <a:buNone/>
          </a:pPr>
          <a:r>
            <a:rPr lang="uz-Cyrl-UZ" sz="1400" b="1" kern="1200" dirty="0" smtClean="0">
              <a:solidFill>
                <a:srgbClr val="FFFFFF"/>
              </a:solidFill>
              <a:latin typeface="Barlow Light" panose="020B0604020202020204" charset="0"/>
              <a:ea typeface="+mn-ea"/>
              <a:cs typeface="+mn-cs"/>
            </a:rPr>
            <a:t>Ўзбекистон Республикасининг Инвестициялар ва инвестиция фаолияти тўғрисида қонуни.  (Қонунчилик палатаси томонидан 2019 йил 9 декабрда қабул қилинган)</a:t>
          </a:r>
          <a:endParaRPr lang="en-US" sz="1400" b="1" kern="1200" dirty="0">
            <a:solidFill>
              <a:srgbClr val="FFFFFF"/>
            </a:solidFill>
            <a:latin typeface="Barlow Light" panose="020B0604020202020204" charset="0"/>
            <a:ea typeface="+mn-ea"/>
            <a:cs typeface="+mn-cs"/>
          </a:endParaRPr>
        </a:p>
      </dsp:txBody>
      <dsp:txXfrm>
        <a:off x="44778" y="75944"/>
        <a:ext cx="7756582" cy="827724"/>
      </dsp:txXfrm>
    </dsp:sp>
    <dsp:sp modelId="{8BBD87A3-24EE-44C3-B619-37359C17DE01}">
      <dsp:nvSpPr>
        <dsp:cNvPr id="0" name=""/>
        <dsp:cNvSpPr/>
      </dsp:nvSpPr>
      <dsp:spPr>
        <a:xfrm>
          <a:off x="0" y="1089567"/>
          <a:ext cx="7846138" cy="9172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533400">
            <a:lnSpc>
              <a:spcPct val="90000"/>
            </a:lnSpc>
            <a:spcBef>
              <a:spcPct val="0"/>
            </a:spcBef>
            <a:spcAft>
              <a:spcPct val="35000"/>
            </a:spcAft>
            <a:buClr>
              <a:srgbClr val="3A3F50"/>
            </a:buClr>
            <a:buSzPts val="1100"/>
            <a:buNone/>
          </a:pPr>
          <a:r>
            <a:rPr lang="ru-RU" sz="1400" b="1" kern="1200" dirty="0" smtClean="0">
              <a:solidFill>
                <a:srgbClr val="FFFFFF"/>
              </a:solidFill>
              <a:latin typeface="Raleway Thin"/>
              <a:ea typeface="+mn-ea"/>
              <a:cs typeface="+mn-cs"/>
            </a:rPr>
            <a:t>Ушбу </a:t>
          </a:r>
          <a:r>
            <a:rPr lang="ru-RU" sz="1400" b="1" kern="1200" dirty="0" err="1" smtClean="0">
              <a:solidFill>
                <a:srgbClr val="FFFFFF"/>
              </a:solidFill>
              <a:latin typeface="Raleway Thin"/>
              <a:ea typeface="+mn-ea"/>
              <a:cs typeface="+mn-cs"/>
            </a:rPr>
            <a:t>қонуннинг</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мақсади</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ва</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қўлланиш</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соҳаси</a:t>
          </a:r>
          <a:r>
            <a:rPr lang="ru-RU" sz="1400" b="1" kern="1200" dirty="0" smtClean="0">
              <a:solidFill>
                <a:srgbClr val="FFFFFF"/>
              </a:solidFill>
              <a:latin typeface="Raleway Thin"/>
              <a:ea typeface="+mn-ea"/>
              <a:cs typeface="+mn-cs"/>
            </a:rPr>
            <a:t>.</a:t>
          </a:r>
          <a:endParaRPr lang="en-US" sz="1400" b="1" kern="1200" dirty="0">
            <a:solidFill>
              <a:srgbClr val="FFFFFF"/>
            </a:solidFill>
            <a:latin typeface="Raleway Thin"/>
            <a:ea typeface="+mn-ea"/>
            <a:cs typeface="+mn-cs"/>
          </a:endParaRPr>
        </a:p>
      </dsp:txBody>
      <dsp:txXfrm>
        <a:off x="44778" y="1134345"/>
        <a:ext cx="7756582" cy="827724"/>
      </dsp:txXfrm>
    </dsp:sp>
    <dsp:sp modelId="{7474106C-F6CC-43D7-9E0E-3F23F97AD144}">
      <dsp:nvSpPr>
        <dsp:cNvPr id="0" name=""/>
        <dsp:cNvSpPr/>
      </dsp:nvSpPr>
      <dsp:spPr>
        <a:xfrm>
          <a:off x="0" y="2147967"/>
          <a:ext cx="7846138" cy="9172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533400">
            <a:lnSpc>
              <a:spcPct val="90000"/>
            </a:lnSpc>
            <a:spcBef>
              <a:spcPct val="0"/>
            </a:spcBef>
            <a:spcAft>
              <a:spcPct val="35000"/>
            </a:spcAft>
            <a:buClr>
              <a:srgbClr val="3A3F50"/>
            </a:buClr>
            <a:buSzPts val="1100"/>
            <a:buNone/>
          </a:pPr>
          <a:r>
            <a:rPr lang="ru-RU" sz="1400" b="1" kern="1200" dirty="0" err="1" smtClean="0">
              <a:solidFill>
                <a:srgbClr val="FFFFFF"/>
              </a:solidFill>
              <a:latin typeface="Raleway Thin"/>
              <a:ea typeface="+mn-ea"/>
              <a:cs typeface="+mn-cs"/>
            </a:rPr>
            <a:t>Инвестициялар</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тўғрисида</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асосий</a:t>
          </a:r>
          <a:r>
            <a:rPr lang="ru-RU" sz="1400" b="1" kern="1200" dirty="0" smtClean="0">
              <a:solidFill>
                <a:srgbClr val="FFFFFF"/>
              </a:solidFill>
              <a:latin typeface="Raleway Thin"/>
              <a:ea typeface="+mn-ea"/>
              <a:cs typeface="+mn-cs"/>
            </a:rPr>
            <a:t> </a:t>
          </a:r>
          <a:r>
            <a:rPr lang="ru-RU" sz="1400" b="1" kern="1200" dirty="0" err="1" smtClean="0">
              <a:solidFill>
                <a:srgbClr val="FFFFFF"/>
              </a:solidFill>
              <a:latin typeface="Raleway Thin"/>
              <a:ea typeface="+mn-ea"/>
              <a:cs typeface="+mn-cs"/>
            </a:rPr>
            <a:t>тушунчалар</a:t>
          </a:r>
          <a:r>
            <a:rPr lang="ru-RU" sz="1400" b="1" kern="1200" dirty="0" smtClean="0">
              <a:solidFill>
                <a:srgbClr val="FFFFFF"/>
              </a:solidFill>
              <a:latin typeface="Raleway Thin"/>
              <a:ea typeface="+mn-ea"/>
              <a:cs typeface="+mn-cs"/>
            </a:rPr>
            <a:t>.</a:t>
          </a:r>
          <a:endParaRPr lang="en-US" sz="1400" b="1" kern="1200" dirty="0">
            <a:solidFill>
              <a:srgbClr val="FFFFFF"/>
            </a:solidFill>
            <a:latin typeface="Raleway Thin"/>
            <a:ea typeface="+mn-ea"/>
            <a:cs typeface="+mn-cs"/>
          </a:endParaRPr>
        </a:p>
      </dsp:txBody>
      <dsp:txXfrm>
        <a:off x="44778" y="2192745"/>
        <a:ext cx="7756582" cy="827724"/>
      </dsp:txXfrm>
    </dsp:sp>
    <dsp:sp modelId="{5FA2B228-DEF6-4540-8AF7-4784357B3B88}">
      <dsp:nvSpPr>
        <dsp:cNvPr id="0" name=""/>
        <dsp:cNvSpPr/>
      </dsp:nvSpPr>
      <dsp:spPr>
        <a:xfrm>
          <a:off x="0" y="3206367"/>
          <a:ext cx="7846138" cy="9172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buClr>
              <a:schemeClr val="dk1"/>
            </a:buClr>
            <a:buSzPts val="1100"/>
            <a:buNone/>
          </a:pPr>
          <a:r>
            <a:rPr lang="ru-RU" sz="1400" b="1" kern="1200" dirty="0" err="1" smtClean="0">
              <a:latin typeface="Raleway Thin"/>
            </a:rPr>
            <a:t>Ўзбекистон</a:t>
          </a:r>
          <a:r>
            <a:rPr lang="ru-RU" sz="1400" b="1" kern="1200" dirty="0" smtClean="0">
              <a:latin typeface="Raleway Thin"/>
            </a:rPr>
            <a:t> </a:t>
          </a:r>
          <a:r>
            <a:rPr lang="ru-RU" sz="1400" b="1" kern="1200" dirty="0" err="1" smtClean="0">
              <a:latin typeface="Raleway Thin"/>
            </a:rPr>
            <a:t>Республикаси</a:t>
          </a:r>
          <a:r>
            <a:rPr lang="ru-RU" sz="1400" b="1" kern="1200" dirty="0" smtClean="0">
              <a:latin typeface="Raleway Thin"/>
            </a:rPr>
            <a:t> </a:t>
          </a:r>
          <a:r>
            <a:rPr lang="ru-RU" sz="1400" b="1" kern="1200" dirty="0" err="1" smtClean="0">
              <a:latin typeface="Raleway Thin"/>
            </a:rPr>
            <a:t>ҳудудида</a:t>
          </a:r>
          <a:r>
            <a:rPr lang="ru-RU" sz="1400" b="1" kern="1200" dirty="0" smtClean="0">
              <a:latin typeface="Raleway Thin"/>
            </a:rPr>
            <a:t> чет эл </a:t>
          </a:r>
          <a:r>
            <a:rPr lang="ru-RU" sz="1400" b="1" kern="1200" dirty="0" err="1" smtClean="0">
              <a:latin typeface="Raleway Thin"/>
            </a:rPr>
            <a:t>инвесторларнинг</a:t>
          </a:r>
          <a:r>
            <a:rPr lang="ru-RU" sz="1400" b="1" kern="1200" dirty="0" smtClean="0">
              <a:latin typeface="Raleway Thin"/>
            </a:rPr>
            <a:t> </a:t>
          </a:r>
          <a:r>
            <a:rPr lang="ru-RU" sz="1400" b="1" kern="1200" dirty="0" err="1" smtClean="0">
              <a:latin typeface="Raleway Thin"/>
            </a:rPr>
            <a:t>ҳуқуқ</a:t>
          </a:r>
          <a:r>
            <a:rPr lang="ru-RU" sz="1400" b="1" kern="1200" dirty="0" smtClean="0">
              <a:latin typeface="Raleway Thin"/>
            </a:rPr>
            <a:t> </a:t>
          </a:r>
          <a:r>
            <a:rPr lang="ru-RU" sz="1400" b="1" kern="1200" dirty="0" err="1" smtClean="0">
              <a:latin typeface="Raleway Thin"/>
            </a:rPr>
            <a:t>ва</a:t>
          </a:r>
          <a:r>
            <a:rPr lang="ru-RU" sz="1400" b="1" kern="1200" dirty="0" smtClean="0">
              <a:latin typeface="Raleway Thin"/>
            </a:rPr>
            <a:t> </a:t>
          </a:r>
          <a:r>
            <a:rPr lang="ru-RU" sz="1400" b="1" kern="1200" dirty="0" err="1" smtClean="0">
              <a:latin typeface="Raleway Thin"/>
            </a:rPr>
            <a:t>мажбуриятлари</a:t>
          </a:r>
          <a:r>
            <a:rPr lang="ru-RU" sz="1400" b="1" kern="1200" dirty="0" smtClean="0">
              <a:latin typeface="Raleway Thin"/>
            </a:rPr>
            <a:t>.</a:t>
          </a:r>
          <a:endParaRPr lang="en-US" sz="1400" kern="1200" dirty="0"/>
        </a:p>
      </dsp:txBody>
      <dsp:txXfrm>
        <a:off x="44778" y="3251145"/>
        <a:ext cx="7756582" cy="827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36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3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16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96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66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30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50000">
              <a:schemeClr val="lt1"/>
            </a:gs>
            <a:gs pos="100000">
              <a:schemeClr val="lt2"/>
            </a:gs>
          </a:gsLst>
          <a:lin ang="16200038" scaled="0"/>
        </a:gradFill>
        <a:effectLst/>
      </p:bgPr>
    </p:bg>
    <p:spTree>
      <p:nvGrpSpPr>
        <p:cNvPr id="1" name="Shape 62"/>
        <p:cNvGrpSpPr/>
        <p:nvPr/>
      </p:nvGrpSpPr>
      <p:grpSpPr>
        <a:xfrm>
          <a:off x="0" y="0"/>
          <a:ext cx="0" cy="0"/>
          <a:chOff x="0" y="0"/>
          <a:chExt cx="0" cy="0"/>
        </a:xfrm>
      </p:grpSpPr>
      <p:sp>
        <p:nvSpPr>
          <p:cNvPr id="338" name="Google Shape;338;p12"/>
          <p:cNvSpPr txBox="1">
            <a:spLocks noGrp="1"/>
          </p:cNvSpPr>
          <p:nvPr>
            <p:ph type="ctrTitle"/>
          </p:nvPr>
        </p:nvSpPr>
        <p:spPr>
          <a:xfrm>
            <a:off x="732590" y="1246019"/>
            <a:ext cx="4680924" cy="2823877"/>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ru-RU" sz="2000" dirty="0" err="1" smtClean="0">
                <a:latin typeface="Raleway Thin" panose="020B0604020202020204" charset="0"/>
              </a:rPr>
              <a:t>Инвестицияларга</a:t>
            </a:r>
            <a:r>
              <a:rPr lang="ru-RU" sz="2000" dirty="0" smtClean="0">
                <a:latin typeface="Raleway Thin" panose="020B0604020202020204" charset="0"/>
              </a:rPr>
              <a:t> </a:t>
            </a:r>
            <a:r>
              <a:rPr lang="ru-RU" sz="2000" dirty="0" err="1" smtClean="0">
                <a:latin typeface="Raleway Thin" panose="020B0604020202020204" charset="0"/>
              </a:rPr>
              <a:t>оид</a:t>
            </a:r>
            <a:r>
              <a:rPr lang="ru-RU" sz="2000" dirty="0" smtClean="0">
                <a:latin typeface="Raleway Thin" panose="020B0604020202020204" charset="0"/>
              </a:rPr>
              <a:t> </a:t>
            </a:r>
            <a:r>
              <a:rPr lang="ru-RU" sz="2000" dirty="0" err="1" smtClean="0">
                <a:latin typeface="Raleway Thin" panose="020B0604020202020204" charset="0"/>
              </a:rPr>
              <a:t>қонунчилик</a:t>
            </a:r>
            <a:r>
              <a:rPr lang="ru-RU" sz="2000" dirty="0" smtClean="0">
                <a:latin typeface="Raleway Thin" panose="020B0604020202020204" charset="0"/>
              </a:rPr>
              <a:t> </a:t>
            </a:r>
            <a:r>
              <a:rPr lang="ru-RU" sz="2000" dirty="0" err="1" smtClean="0">
                <a:latin typeface="Raleway Thin" panose="020B0604020202020204" charset="0"/>
              </a:rPr>
              <a:t>хужжатларининг</a:t>
            </a:r>
            <a:r>
              <a:rPr lang="ru-RU" sz="2000" dirty="0" smtClean="0">
                <a:latin typeface="Raleway Thin" panose="020B0604020202020204" charset="0"/>
              </a:rPr>
              <a:t> </a:t>
            </a:r>
            <a:r>
              <a:rPr lang="ru-RU" sz="2000" dirty="0" err="1" smtClean="0">
                <a:latin typeface="Raleway Thin" panose="020B0604020202020204" charset="0"/>
              </a:rPr>
              <a:t>мазмун-моҳияти</a:t>
            </a:r>
            <a:endParaRPr sz="2000" dirty="0">
              <a:latin typeface="Raleway Thin" panose="020B0604020202020204" charset="0"/>
            </a:endParaRPr>
          </a:p>
        </p:txBody>
      </p:sp>
      <p:pic>
        <p:nvPicPr>
          <p:cNvPr id="4" name="Picture 3">
            <a:extLst>
              <a:ext uri="{FF2B5EF4-FFF2-40B4-BE49-F238E27FC236}">
                <a16:creationId xmlns:a16="http://schemas.microsoft.com/office/drawing/2014/main" id="{B96A35F8-2F1D-439F-9A62-CA27296BF3B4}"/>
              </a:ext>
            </a:extLst>
          </p:cNvPr>
          <p:cNvPicPr>
            <a:picLocks noChangeAspect="1"/>
          </p:cNvPicPr>
          <p:nvPr/>
        </p:nvPicPr>
        <p:blipFill>
          <a:blip r:embed="rId3"/>
          <a:stretch>
            <a:fillRect/>
          </a:stretch>
        </p:blipFill>
        <p:spPr>
          <a:xfrm>
            <a:off x="7888644" y="217154"/>
            <a:ext cx="939649" cy="939649"/>
          </a:xfrm>
          <a:prstGeom prst="rect">
            <a:avLst/>
          </a:prstGeom>
        </p:spPr>
      </p:pic>
      <p:sp>
        <p:nvSpPr>
          <p:cNvPr id="340" name="Google Shape;338;p12">
            <a:extLst>
              <a:ext uri="{FF2B5EF4-FFF2-40B4-BE49-F238E27FC236}">
                <a16:creationId xmlns:a16="http://schemas.microsoft.com/office/drawing/2014/main" id="{E0612CC2-6465-4CFD-824C-2E78AFDCCB18}"/>
              </a:ext>
            </a:extLst>
          </p:cNvPr>
          <p:cNvSpPr txBox="1">
            <a:spLocks/>
          </p:cNvSpPr>
          <p:nvPr/>
        </p:nvSpPr>
        <p:spPr>
          <a:xfrm>
            <a:off x="5748017" y="4159112"/>
            <a:ext cx="3263461" cy="78210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uz-Cyrl-UZ" sz="1300" dirty="0" smtClean="0">
                <a:solidFill>
                  <a:schemeClr val="bg1"/>
                </a:solidFill>
              </a:rPr>
              <a:t>Иқтисодий прогнозлаштириш ва молиявий режалаштириш бўлими</a:t>
            </a:r>
            <a:endParaRPr lang="en-US" sz="1300" dirty="0">
              <a:solidFill>
                <a:schemeClr val="bg1"/>
              </a:solidFill>
            </a:endParaRPr>
          </a:p>
        </p:txBody>
      </p:sp>
      <p:sp>
        <p:nvSpPr>
          <p:cNvPr id="341" name="Google Shape;338;p12">
            <a:extLst>
              <a:ext uri="{FF2B5EF4-FFF2-40B4-BE49-F238E27FC236}">
                <a16:creationId xmlns:a16="http://schemas.microsoft.com/office/drawing/2014/main" id="{AF4E5D43-D2E4-47C4-A97E-096EBCD0ED81}"/>
              </a:ext>
            </a:extLst>
          </p:cNvPr>
          <p:cNvSpPr txBox="1">
            <a:spLocks/>
          </p:cNvSpPr>
          <p:nvPr/>
        </p:nvSpPr>
        <p:spPr>
          <a:xfrm>
            <a:off x="732589" y="177400"/>
            <a:ext cx="6123779" cy="71619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uz-Cyrl-UZ" sz="2000" dirty="0">
                <a:latin typeface="Raleway Thin" panose="020B0604020202020204" charset="0"/>
              </a:rPr>
              <a:t>Тошкент шаҳридаги Инха университети</a:t>
            </a:r>
            <a:endParaRPr lang="en-US" sz="2000" dirty="0">
              <a:latin typeface="Raleway Thin" panose="020B0604020202020204" charset="0"/>
            </a:endParaRPr>
          </a:p>
        </p:txBody>
      </p:sp>
      <p:pic>
        <p:nvPicPr>
          <p:cNvPr id="1026" name="Picture 2" descr="E&amp;#39;lonlar va tenderlar | O&amp;#39;zbekiston Respublikasi Iqtisodiy taraqqiyot va  kambag&amp;#39;allikni qisqartirish vazirlig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2294" y="1246019"/>
            <a:ext cx="3048001" cy="28238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08383" y="321365"/>
            <a:ext cx="3756991" cy="4442792"/>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uz-Cyrl-UZ" sz="1400" b="1" dirty="0" smtClean="0"/>
              <a:t>Инвестиция маблағларидан фойдаланиш кафолатлари</a:t>
            </a:r>
            <a:r>
              <a:rPr lang="ru-RU" sz="1400" b="1" dirty="0" smtClean="0"/>
              <a:t>:</a:t>
            </a:r>
            <a:br>
              <a:rPr lang="ru-RU" sz="1400" b="1" dirty="0" smtClean="0"/>
            </a:br>
            <a:r>
              <a:rPr lang="ru-RU" sz="1400" b="1" dirty="0" smtClean="0"/>
              <a:t/>
            </a:r>
            <a:br>
              <a:rPr lang="ru-RU" sz="1400" b="1" dirty="0" smtClean="0"/>
            </a:br>
            <a:r>
              <a:rPr lang="ru-RU" sz="1700" b="1" dirty="0" smtClean="0"/>
              <a:t>         </a:t>
            </a:r>
            <a:r>
              <a:rPr lang="ru-RU" sz="1700" dirty="0" smtClean="0"/>
              <a:t>Инвестиция </a:t>
            </a:r>
            <a:r>
              <a:rPr lang="ru-RU" sz="1700" dirty="0" err="1" smtClean="0"/>
              <a:t>фаолияти</a:t>
            </a:r>
            <a:r>
              <a:rPr lang="ru-RU" sz="1700" dirty="0" smtClean="0"/>
              <a:t> </a:t>
            </a:r>
            <a:r>
              <a:rPr lang="ru-RU" sz="1700" dirty="0" err="1" smtClean="0"/>
              <a:t>субьектининг</a:t>
            </a:r>
            <a:r>
              <a:rPr lang="ru-RU" sz="1700" dirty="0" smtClean="0"/>
              <a:t> инвестиция </a:t>
            </a:r>
            <a:r>
              <a:rPr lang="ru-RU" sz="1700" dirty="0" err="1" smtClean="0"/>
              <a:t>фаолияти</a:t>
            </a:r>
            <a:r>
              <a:rPr lang="ru-RU" sz="1700" dirty="0" smtClean="0"/>
              <a:t> </a:t>
            </a:r>
            <a:r>
              <a:rPr lang="ru-RU" sz="1700" dirty="0" err="1" smtClean="0"/>
              <a:t>натижасида</a:t>
            </a:r>
            <a:r>
              <a:rPr lang="ru-RU" sz="1700" dirty="0" smtClean="0"/>
              <a:t> </a:t>
            </a:r>
            <a:r>
              <a:rPr lang="ru-RU" sz="1700" dirty="0" err="1" smtClean="0"/>
              <a:t>олинган</a:t>
            </a:r>
            <a:r>
              <a:rPr lang="ru-RU" sz="1700" dirty="0" smtClean="0"/>
              <a:t> </a:t>
            </a:r>
            <a:r>
              <a:rPr lang="ru-RU" sz="1700" dirty="0" err="1" smtClean="0"/>
              <a:t>даромадлари</a:t>
            </a:r>
            <a:r>
              <a:rPr lang="ru-RU" sz="1700" dirty="0" smtClean="0"/>
              <a:t> </a:t>
            </a:r>
            <a:r>
              <a:rPr lang="ru-RU" sz="1700" dirty="0" err="1" smtClean="0"/>
              <a:t>солиқлар</a:t>
            </a:r>
            <a:r>
              <a:rPr lang="ru-RU" sz="1700" dirty="0" smtClean="0"/>
              <a:t> </a:t>
            </a:r>
            <a:r>
              <a:rPr lang="ru-RU" sz="1700" dirty="0" err="1" smtClean="0"/>
              <a:t>ва</a:t>
            </a:r>
            <a:r>
              <a:rPr lang="ru-RU" sz="1700" dirty="0" smtClean="0"/>
              <a:t> </a:t>
            </a:r>
            <a:r>
              <a:rPr lang="ru-RU" sz="1700" dirty="0" err="1" smtClean="0"/>
              <a:t>тўловлар</a:t>
            </a:r>
            <a:r>
              <a:rPr lang="ru-RU" sz="1700" dirty="0" smtClean="0"/>
              <a:t> </a:t>
            </a:r>
            <a:r>
              <a:rPr lang="ru-RU" sz="1700" dirty="0" err="1" smtClean="0"/>
              <a:t>тўлангандан</a:t>
            </a:r>
            <a:r>
              <a:rPr lang="ru-RU" sz="1700" dirty="0" smtClean="0"/>
              <a:t> </a:t>
            </a:r>
            <a:r>
              <a:rPr lang="ru-RU" sz="1700" dirty="0" err="1" smtClean="0"/>
              <a:t>кейин</a:t>
            </a:r>
            <a:r>
              <a:rPr lang="ru-RU" sz="1700" dirty="0" smtClean="0"/>
              <a:t> </a:t>
            </a:r>
            <a:r>
              <a:rPr lang="ru-RU" sz="1700" dirty="0" err="1" smtClean="0"/>
              <a:t>унинг</a:t>
            </a:r>
            <a:r>
              <a:rPr lang="ru-RU" sz="1700" dirty="0" smtClean="0"/>
              <a:t> </a:t>
            </a:r>
            <a:r>
              <a:rPr lang="ru-RU" sz="1700" dirty="0" err="1" smtClean="0"/>
              <a:t>хоҳишига</a:t>
            </a:r>
            <a:r>
              <a:rPr lang="ru-RU" sz="1700" dirty="0" smtClean="0"/>
              <a:t> </a:t>
            </a:r>
            <a:r>
              <a:rPr lang="ru-RU" sz="1700" dirty="0" err="1" smtClean="0"/>
              <a:t>кўра</a:t>
            </a:r>
            <a:r>
              <a:rPr lang="ru-RU" sz="1700" dirty="0" smtClean="0"/>
              <a:t> реинвестиция </a:t>
            </a:r>
            <a:r>
              <a:rPr lang="ru-RU" sz="1700" dirty="0" err="1" smtClean="0"/>
              <a:t>қилиниши</a:t>
            </a:r>
            <a:r>
              <a:rPr lang="ru-RU" sz="1700" dirty="0" smtClean="0"/>
              <a:t> </a:t>
            </a:r>
            <a:r>
              <a:rPr lang="ru-RU" sz="1700" dirty="0" err="1" smtClean="0"/>
              <a:t>ёки</a:t>
            </a:r>
            <a:r>
              <a:rPr lang="ru-RU" sz="1700" dirty="0" smtClean="0"/>
              <a:t> </a:t>
            </a:r>
            <a:r>
              <a:rPr lang="ru-RU" sz="1700" dirty="0" err="1" smtClean="0"/>
              <a:t>улардан</a:t>
            </a:r>
            <a:r>
              <a:rPr lang="ru-RU" sz="1700" dirty="0" smtClean="0"/>
              <a:t> </a:t>
            </a:r>
            <a:r>
              <a:rPr lang="ru-RU" sz="1700" dirty="0" err="1" smtClean="0"/>
              <a:t>бошқа</a:t>
            </a:r>
            <a:r>
              <a:rPr lang="ru-RU" sz="1700" dirty="0" smtClean="0"/>
              <a:t> </a:t>
            </a:r>
            <a:r>
              <a:rPr lang="ru-RU" sz="1700" dirty="0" err="1" smtClean="0"/>
              <a:t>ҳар</a:t>
            </a:r>
            <a:r>
              <a:rPr lang="ru-RU" sz="1700" dirty="0" smtClean="0"/>
              <a:t> </a:t>
            </a:r>
            <a:r>
              <a:rPr lang="ru-RU" sz="1700" dirty="0" err="1" smtClean="0"/>
              <a:t>қандай</a:t>
            </a:r>
            <a:r>
              <a:rPr lang="ru-RU" sz="1700" dirty="0" smtClean="0"/>
              <a:t> </a:t>
            </a:r>
            <a:r>
              <a:rPr lang="ru-RU" sz="1700" dirty="0" err="1" smtClean="0"/>
              <a:t>усулда</a:t>
            </a:r>
            <a:r>
              <a:rPr lang="ru-RU" sz="1700" dirty="0" smtClean="0"/>
              <a:t> </a:t>
            </a:r>
            <a:r>
              <a:rPr lang="ru-RU" sz="1700" dirty="0" err="1" smtClean="0"/>
              <a:t>фойдаланиш</a:t>
            </a:r>
            <a:r>
              <a:rPr lang="ru-RU" sz="1700" dirty="0" smtClean="0"/>
              <a:t> </a:t>
            </a:r>
            <a:r>
              <a:rPr lang="ru-RU" sz="1700" dirty="0" err="1" smtClean="0"/>
              <a:t>мумкин</a:t>
            </a:r>
            <a:r>
              <a:rPr lang="ru-RU" sz="1700" dirty="0" smtClean="0"/>
              <a:t>.</a:t>
            </a:r>
            <a:br>
              <a:rPr lang="ru-RU" sz="1700" dirty="0" smtClean="0"/>
            </a:br>
            <a:r>
              <a:rPr lang="ru-RU" sz="1700" dirty="0" smtClean="0"/>
              <a:t>Чет эл </a:t>
            </a:r>
            <a:r>
              <a:rPr lang="ru-RU" sz="1700" dirty="0" err="1" smtClean="0"/>
              <a:t>ва</a:t>
            </a:r>
            <a:r>
              <a:rPr lang="ru-RU" sz="1700" dirty="0" smtClean="0"/>
              <a:t> </a:t>
            </a:r>
            <a:r>
              <a:rPr lang="ru-RU" sz="1700" dirty="0" err="1" smtClean="0"/>
              <a:t>маҳаллий</a:t>
            </a:r>
            <a:r>
              <a:rPr lang="ru-RU" sz="1700" dirty="0" smtClean="0"/>
              <a:t> </a:t>
            </a:r>
            <a:r>
              <a:rPr lang="ru-RU" sz="1700" dirty="0" err="1" smtClean="0"/>
              <a:t>инвестициялар</a:t>
            </a:r>
            <a:r>
              <a:rPr lang="ru-RU" sz="1700" dirty="0" smtClean="0"/>
              <a:t> </a:t>
            </a:r>
            <a:r>
              <a:rPr lang="ru-RU" sz="1700" dirty="0" err="1" smtClean="0"/>
              <a:t>иштирокидаги</a:t>
            </a:r>
            <a:r>
              <a:rPr lang="ru-RU" sz="1700" dirty="0" smtClean="0"/>
              <a:t> </a:t>
            </a:r>
            <a:r>
              <a:rPr lang="ru-RU" sz="1700" dirty="0" err="1" smtClean="0"/>
              <a:t>корхоналарнинг</a:t>
            </a:r>
            <a:r>
              <a:rPr lang="ru-RU" sz="1700" dirty="0" smtClean="0"/>
              <a:t> </a:t>
            </a:r>
            <a:r>
              <a:rPr lang="ru-RU" sz="1700" dirty="0" err="1" smtClean="0"/>
              <a:t>ҳисобварақларидаги</a:t>
            </a:r>
            <a:r>
              <a:rPr lang="ru-RU" sz="1700" dirty="0" smtClean="0"/>
              <a:t> </a:t>
            </a:r>
            <a:r>
              <a:rPr lang="ru-RU" sz="1700" dirty="0" err="1" smtClean="0"/>
              <a:t>маблағларидан</a:t>
            </a:r>
            <a:r>
              <a:rPr lang="ru-RU" sz="1700" dirty="0" smtClean="0"/>
              <a:t>  </a:t>
            </a:r>
            <a:r>
              <a:rPr lang="ru-RU" sz="1700" dirty="0" err="1" smtClean="0"/>
              <a:t>фойдаланишни</a:t>
            </a:r>
            <a:r>
              <a:rPr lang="ru-RU" sz="1700" dirty="0" smtClean="0"/>
              <a:t> </a:t>
            </a:r>
            <a:r>
              <a:rPr lang="ru-RU" sz="1700" dirty="0" err="1" smtClean="0"/>
              <a:t>давлат</a:t>
            </a:r>
            <a:r>
              <a:rPr lang="ru-RU" sz="1700" dirty="0" smtClean="0"/>
              <a:t> </a:t>
            </a:r>
            <a:r>
              <a:rPr lang="ru-RU" sz="1700" dirty="0" err="1" smtClean="0"/>
              <a:t>органлари</a:t>
            </a:r>
            <a:r>
              <a:rPr lang="ru-RU" sz="1700" dirty="0" smtClean="0"/>
              <a:t> </a:t>
            </a:r>
            <a:r>
              <a:rPr lang="ru-RU" sz="1700" dirty="0" err="1" smtClean="0"/>
              <a:t>томонидан</a:t>
            </a:r>
            <a:r>
              <a:rPr lang="ru-RU" sz="1700" dirty="0" smtClean="0"/>
              <a:t> </a:t>
            </a:r>
            <a:r>
              <a:rPr lang="ru-RU" sz="1700" dirty="0" err="1" smtClean="0"/>
              <a:t>чеклаш</a:t>
            </a:r>
            <a:r>
              <a:rPr lang="ru-RU" sz="1700" dirty="0" smtClean="0"/>
              <a:t> </a:t>
            </a:r>
            <a:r>
              <a:rPr lang="ru-RU" sz="1700" dirty="0" err="1" smtClean="0"/>
              <a:t>ёхуд</a:t>
            </a:r>
            <a:r>
              <a:rPr lang="ru-RU" sz="1700" dirty="0" smtClean="0"/>
              <a:t> </a:t>
            </a:r>
            <a:r>
              <a:rPr lang="ru-RU" sz="1700" dirty="0" err="1" smtClean="0"/>
              <a:t>уларни</a:t>
            </a:r>
            <a:r>
              <a:rPr lang="ru-RU" sz="1700" dirty="0" smtClean="0"/>
              <a:t> </a:t>
            </a:r>
            <a:r>
              <a:rPr lang="ru-RU" sz="1700" dirty="0" err="1" smtClean="0"/>
              <a:t>мажбуран</a:t>
            </a:r>
            <a:r>
              <a:rPr lang="ru-RU" sz="1700" dirty="0" smtClean="0"/>
              <a:t> </a:t>
            </a:r>
            <a:r>
              <a:rPr lang="ru-RU" sz="1700" dirty="0" err="1" smtClean="0"/>
              <a:t>ечиб</a:t>
            </a:r>
            <a:r>
              <a:rPr lang="ru-RU" sz="1700" dirty="0" smtClean="0"/>
              <a:t> </a:t>
            </a:r>
            <a:r>
              <a:rPr lang="ru-RU" sz="1700" dirty="0" err="1" smtClean="0"/>
              <a:t>олиш</a:t>
            </a:r>
            <a:r>
              <a:rPr lang="ru-RU" sz="1700" dirty="0" smtClean="0"/>
              <a:t> </a:t>
            </a:r>
            <a:r>
              <a:rPr lang="ru-RU" sz="1700" dirty="0" err="1" smtClean="0"/>
              <a:t>фақат</a:t>
            </a:r>
            <a:r>
              <a:rPr lang="ru-RU" sz="1700" dirty="0" smtClean="0"/>
              <a:t> </a:t>
            </a:r>
            <a:r>
              <a:rPr lang="ru-RU" sz="1700" dirty="0" err="1" smtClean="0"/>
              <a:t>қонунда</a:t>
            </a:r>
            <a:r>
              <a:rPr lang="ru-RU" sz="1700" dirty="0" smtClean="0"/>
              <a:t> </a:t>
            </a:r>
            <a:r>
              <a:rPr lang="ru-RU" sz="1700" dirty="0" err="1" smtClean="0"/>
              <a:t>белгиланган</a:t>
            </a:r>
            <a:r>
              <a:rPr lang="ru-RU" sz="1700" dirty="0" smtClean="0"/>
              <a:t> </a:t>
            </a:r>
            <a:r>
              <a:rPr lang="ru-RU" sz="1700" dirty="0" err="1" smtClean="0"/>
              <a:t>тартибда</a:t>
            </a:r>
            <a:r>
              <a:rPr lang="ru-RU" sz="1700" dirty="0" smtClean="0"/>
              <a:t> </a:t>
            </a:r>
            <a:r>
              <a:rPr lang="ru-RU" sz="1700" dirty="0" err="1" smtClean="0"/>
              <a:t>амалга</a:t>
            </a:r>
            <a:r>
              <a:rPr lang="ru-RU" sz="1700" dirty="0" smtClean="0"/>
              <a:t> </a:t>
            </a:r>
            <a:r>
              <a:rPr lang="ru-RU" sz="1700" dirty="0" err="1" smtClean="0"/>
              <a:t>оширилиши</a:t>
            </a:r>
            <a:r>
              <a:rPr lang="ru-RU" sz="1700" dirty="0" smtClean="0"/>
              <a:t> </a:t>
            </a:r>
            <a:r>
              <a:rPr lang="ru-RU" sz="1700" dirty="0" err="1" smtClean="0"/>
              <a:t>мумкин</a:t>
            </a:r>
            <a:r>
              <a:rPr lang="ru-RU" sz="1700" dirty="0" smtClean="0"/>
              <a:t>. </a:t>
            </a:r>
            <a:br>
              <a:rPr lang="ru-RU" sz="1700" dirty="0" smtClean="0"/>
            </a:br>
            <a:endParaRPr lang="ru-RU" sz="1700"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chemeClr val="lt1"/>
              </a:solidFill>
              <a:latin typeface="Barlow"/>
              <a:ea typeface="Barlow"/>
              <a:cs typeface="Barlow"/>
              <a:sym typeface="Barlow"/>
            </a:endParaRPr>
          </a:p>
        </p:txBody>
      </p:sp>
      <p:pic>
        <p:nvPicPr>
          <p:cNvPr id="1028" name="Picture 4" descr="2020 йилда Ўзбекистоннинг асосий капиталига киритилган инвестициялар оқими  пасайд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540" y="321365"/>
            <a:ext cx="389613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72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077" name="Google Shape;2077;p34"/>
          <p:cNvGrpSpPr/>
          <p:nvPr/>
        </p:nvGrpSpPr>
        <p:grpSpPr>
          <a:xfrm>
            <a:off x="6056243" y="719490"/>
            <a:ext cx="2710182" cy="3829046"/>
            <a:chOff x="2602525" y="317054"/>
            <a:chExt cx="4174283" cy="4762495"/>
          </a:xfrm>
        </p:grpSpPr>
        <p:sp>
          <p:nvSpPr>
            <p:cNvPr id="2078" name="Google Shape;2078;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34"/>
            <p:cNvGrpSpPr/>
            <p:nvPr/>
          </p:nvGrpSpPr>
          <p:grpSpPr>
            <a:xfrm>
              <a:off x="2941619" y="3895613"/>
              <a:ext cx="483621" cy="510995"/>
              <a:chOff x="4345944" y="4626313"/>
              <a:chExt cx="483621" cy="510995"/>
            </a:xfrm>
          </p:grpSpPr>
          <p:grpSp>
            <p:nvGrpSpPr>
              <p:cNvPr id="2136" name="Google Shape;2136;p34"/>
              <p:cNvGrpSpPr/>
              <p:nvPr/>
            </p:nvGrpSpPr>
            <p:grpSpPr>
              <a:xfrm>
                <a:off x="4345944" y="4852987"/>
                <a:ext cx="474200" cy="284321"/>
                <a:chOff x="4345944" y="4852987"/>
                <a:chExt cx="474200" cy="284321"/>
              </a:xfrm>
            </p:grpSpPr>
            <p:sp>
              <p:nvSpPr>
                <p:cNvPr id="2137" name="Google Shape;2137;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40" name="Google Shape;2140;p34"/>
                <p:cNvGrpSpPr/>
                <p:nvPr/>
              </p:nvGrpSpPr>
              <p:grpSpPr>
                <a:xfrm>
                  <a:off x="4457040" y="4985575"/>
                  <a:ext cx="133724" cy="77247"/>
                  <a:chOff x="4457040" y="4985575"/>
                  <a:chExt cx="133724" cy="77247"/>
                </a:xfrm>
              </p:grpSpPr>
              <p:sp>
                <p:nvSpPr>
                  <p:cNvPr id="2141" name="Google Shape;2141;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43" name="Google Shape;2143;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07" name="Google Shape;2207;p34"/>
              <p:cNvGrpSpPr/>
              <p:nvPr/>
            </p:nvGrpSpPr>
            <p:grpSpPr>
              <a:xfrm>
                <a:off x="4543079" y="4626313"/>
                <a:ext cx="286486" cy="386884"/>
                <a:chOff x="4543079" y="4626313"/>
                <a:chExt cx="286486" cy="386884"/>
              </a:xfrm>
            </p:grpSpPr>
            <p:grpSp>
              <p:nvGrpSpPr>
                <p:cNvPr id="2208" name="Google Shape;2208;p34"/>
                <p:cNvGrpSpPr/>
                <p:nvPr/>
              </p:nvGrpSpPr>
              <p:grpSpPr>
                <a:xfrm>
                  <a:off x="4543079" y="4626313"/>
                  <a:ext cx="286486" cy="386884"/>
                  <a:chOff x="4543079" y="4626313"/>
                  <a:chExt cx="286486" cy="386884"/>
                </a:xfrm>
              </p:grpSpPr>
              <p:sp>
                <p:nvSpPr>
                  <p:cNvPr id="2209" name="Google Shape;2209;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14" name="Google Shape;2214;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17" name="Google Shape;2217;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23" name="Google Shape;2223;p34"/>
          <p:cNvSpPr txBox="1">
            <a:spLocks noGrp="1"/>
          </p:cNvSpPr>
          <p:nvPr>
            <p:ph type="ctrTitle" idx="4294967295"/>
          </p:nvPr>
        </p:nvSpPr>
        <p:spPr>
          <a:xfrm>
            <a:off x="202271" y="503583"/>
            <a:ext cx="5520601" cy="3503890"/>
          </a:xfrm>
          <a:prstGeom prst="rect">
            <a:avLst/>
          </a:prstGeom>
        </p:spPr>
        <p:txBody>
          <a:bodyPr spcFirstLastPara="1" wrap="square" lIns="0" tIns="0" rIns="0" bIns="0" anchor="ctr" anchorCtr="0">
            <a:noAutofit/>
          </a:bodyPr>
          <a:lstStyle/>
          <a:p>
            <a:pPr algn="ctr"/>
            <a:r>
              <a:rPr lang="uz-Cyrl-UZ" sz="2800" dirty="0"/>
              <a:t>ЭТЬБОРИНГИЗ УЧУН РАХМАТ</a:t>
            </a:r>
            <a:br>
              <a:rPr lang="uz-Cyrl-UZ" sz="2800" dirty="0"/>
            </a:br>
            <a:endParaRPr sz="2800" dirty="0"/>
          </a:p>
        </p:txBody>
      </p:sp>
    </p:spTree>
    <p:extLst>
      <p:ext uri="{BB962C8B-B14F-4D97-AF65-F5344CB8AC3E}">
        <p14:creationId xmlns:p14="http://schemas.microsoft.com/office/powerpoint/2010/main" val="259210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526721" y="203162"/>
            <a:ext cx="6533178" cy="54600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uz-Cyrl-UZ" sz="1600" dirty="0" smtClean="0"/>
              <a:t>Инвестициялар ва инвестиция фаолияти мазмун моҳияти</a:t>
            </a:r>
            <a:r>
              <a:rPr lang="ru-RU" sz="2000" dirty="0" smtClean="0"/>
              <a:t>:</a:t>
            </a:r>
            <a:endParaRPr sz="2000" dirty="0">
              <a:latin typeface="Barlow Light" panose="020B0604020202020204" charset="0"/>
            </a:endParaRPr>
          </a:p>
        </p:txBody>
      </p:sp>
      <p:graphicFrame>
        <p:nvGraphicFramePr>
          <p:cNvPr id="2" name="Diagram 1">
            <a:extLst>
              <a:ext uri="{FF2B5EF4-FFF2-40B4-BE49-F238E27FC236}">
                <a16:creationId xmlns:a16="http://schemas.microsoft.com/office/drawing/2014/main" id="{6D2289F8-7EE3-4A49-A0BA-30D32E69B044}"/>
              </a:ext>
            </a:extLst>
          </p:cNvPr>
          <p:cNvGraphicFramePr/>
          <p:nvPr>
            <p:extLst>
              <p:ext uri="{D42A27DB-BD31-4B8C-83A1-F6EECF244321}">
                <p14:modId xmlns:p14="http://schemas.microsoft.com/office/powerpoint/2010/main" val="2973560960"/>
              </p:ext>
            </p:extLst>
          </p:nvPr>
        </p:nvGraphicFramePr>
        <p:xfrm>
          <a:off x="296393" y="832226"/>
          <a:ext cx="7846138" cy="415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48" name="Google Shape;348;p13"/>
          <p:cNvGrpSpPr/>
          <p:nvPr/>
        </p:nvGrpSpPr>
        <p:grpSpPr>
          <a:xfrm>
            <a:off x="7374534" y="38150"/>
            <a:ext cx="1592477" cy="1169926"/>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731976" y="543339"/>
            <a:ext cx="3608111" cy="3561217"/>
          </a:xfrm>
          <a:prstGeom prst="rect">
            <a:avLst/>
          </a:prstGeom>
        </p:spPr>
        <p:txBody>
          <a:bodyPr spcFirstLastPara="1" wrap="square" lIns="0" tIns="0" rIns="0" bIns="0" anchor="t" anchorCtr="0">
            <a:noAutofit/>
          </a:bodyPr>
          <a:lstStyle/>
          <a:p>
            <a:pPr lvl="0" algn="ctr"/>
            <a:r>
              <a:rPr lang="ru-RU" sz="1600" b="1" dirty="0"/>
              <a:t/>
            </a:r>
            <a:br>
              <a:rPr lang="ru-RU" sz="1600" b="1" dirty="0"/>
            </a:br>
            <a:r>
              <a:rPr lang="ru-RU" sz="1600" b="1" dirty="0" smtClean="0"/>
              <a:t/>
            </a:r>
            <a:br>
              <a:rPr lang="ru-RU" sz="1600" b="1" dirty="0" smtClean="0"/>
            </a:br>
            <a:r>
              <a:rPr lang="ru-RU" sz="1600" b="1" dirty="0"/>
              <a:t/>
            </a:r>
            <a:br>
              <a:rPr lang="ru-RU" sz="1600" b="1" dirty="0"/>
            </a:br>
            <a:r>
              <a:rPr lang="uz-Cyrl-UZ" sz="1800" b="1" dirty="0" smtClean="0"/>
              <a:t>Инвестициялар ва инвестиция фаолияти тўғрисида қонун. </a:t>
            </a:r>
            <a:br>
              <a:rPr lang="uz-Cyrl-UZ" sz="1800" b="1" dirty="0" smtClean="0"/>
            </a:br>
            <a:r>
              <a:rPr lang="uz-Cyrl-UZ" sz="1800" b="1" dirty="0" smtClean="0"/>
              <a:t/>
            </a:r>
            <a:br>
              <a:rPr lang="uz-Cyrl-UZ" sz="1800" b="1" dirty="0" smtClean="0"/>
            </a:br>
            <a:r>
              <a:rPr lang="uz-Cyrl-UZ" sz="1800" b="1" dirty="0" smtClean="0"/>
              <a:t>Қонунчилик палатаси томонидан 2019 йил                       9 декабрда қабул қилинган</a:t>
            </a:r>
            <a:br>
              <a:rPr lang="uz-Cyrl-UZ" sz="1800" b="1" dirty="0" smtClean="0"/>
            </a:br>
            <a:r>
              <a:rPr lang="uz-Cyrl-UZ" sz="1800" b="1" dirty="0" smtClean="0"/>
              <a:t/>
            </a:r>
            <a:br>
              <a:rPr lang="uz-Cyrl-UZ" sz="1800" b="1" dirty="0" smtClean="0"/>
            </a:br>
            <a:r>
              <a:rPr lang="uz-Cyrl-UZ" sz="1800" b="1" dirty="0" smtClean="0"/>
              <a:t>Сенат томонидан 2019 йил        14 декабрда маьқулланган.</a:t>
            </a:r>
            <a:r>
              <a:rPr lang="en-US" sz="1800" b="1" dirty="0" smtClean="0"/>
              <a:t/>
            </a:r>
            <a:br>
              <a:rPr lang="en-US" sz="1800" b="1" dirty="0" smtClean="0"/>
            </a:br>
            <a:r>
              <a:rPr lang="en-US" sz="1800" b="1" dirty="0"/>
              <a:t/>
            </a:r>
            <a:br>
              <a:rPr lang="en-US" sz="1800" b="1" dirty="0"/>
            </a:br>
            <a:r>
              <a:rPr lang="en-US" sz="1800" b="1" dirty="0" smtClean="0"/>
              <a:t>12</a:t>
            </a:r>
            <a:r>
              <a:rPr lang="ru-RU" sz="1800" b="1" dirty="0" smtClean="0"/>
              <a:t> та</a:t>
            </a:r>
            <a:r>
              <a:rPr lang="en-US" sz="1800" b="1" dirty="0" smtClean="0"/>
              <a:t> </a:t>
            </a:r>
            <a:r>
              <a:rPr lang="ru-RU" sz="1800" b="1" dirty="0" smtClean="0"/>
              <a:t>боб</a:t>
            </a:r>
            <a:br>
              <a:rPr lang="ru-RU" sz="1800" b="1" dirty="0" smtClean="0"/>
            </a:br>
            <a:r>
              <a:rPr lang="ru-RU" sz="1800" b="1" dirty="0" smtClean="0"/>
              <a:t>69 </a:t>
            </a:r>
            <a:r>
              <a:rPr lang="ru-RU" sz="1800" b="1" dirty="0" err="1" smtClean="0"/>
              <a:t>моддадан</a:t>
            </a:r>
            <a:r>
              <a:rPr lang="ru-RU" sz="1800" b="1" dirty="0" smtClean="0"/>
              <a:t> </a:t>
            </a:r>
            <a:r>
              <a:rPr lang="ru-RU" sz="1800" b="1" dirty="0" err="1" smtClean="0"/>
              <a:t>иборат</a:t>
            </a:r>
            <a:r>
              <a:rPr lang="ru-RU" sz="1800" b="1" dirty="0" smtClean="0"/>
              <a:t>. </a:t>
            </a:r>
            <a:endParaRPr sz="1800" b="1" dirty="0"/>
          </a:p>
        </p:txBody>
      </p:sp>
      <p:pic>
        <p:nvPicPr>
          <p:cNvPr id="1026" name="Picture 2" descr="Инвестициялар тўғрисида»ги қонун лойиҳасининг номи ўзгард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852" y="284922"/>
            <a:ext cx="4214191" cy="4326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a:off x="457200" y="175376"/>
            <a:ext cx="7829791" cy="1082700"/>
          </a:xfrm>
          <a:prstGeom prst="rect">
            <a:avLst/>
          </a:prstGeom>
        </p:spPr>
        <p:txBody>
          <a:bodyPr spcFirstLastPara="1" wrap="square" lIns="0" tIns="0" rIns="0" bIns="0" anchor="t" anchorCtr="0">
            <a:noAutofit/>
          </a:bodyPr>
          <a:lstStyle/>
          <a:p>
            <a:r>
              <a:rPr lang="uz-Cyrl-UZ" sz="1700" b="1" dirty="0" smtClean="0"/>
              <a:t>Ушбу Қонуннинг мақсади ва қўлланилиш </a:t>
            </a:r>
            <a:br>
              <a:rPr lang="uz-Cyrl-UZ" sz="1700" b="1" dirty="0" smtClean="0"/>
            </a:br>
            <a:r>
              <a:rPr lang="uz-Cyrl-UZ" sz="1700" b="1" dirty="0" smtClean="0"/>
              <a:t>соҳаси</a:t>
            </a:r>
            <a:r>
              <a:rPr lang="uz-Cyrl-UZ" sz="1800" b="1" dirty="0" smtClean="0"/>
              <a:t>;</a:t>
            </a:r>
            <a:r>
              <a:rPr lang="en-US" sz="1600" b="0" i="0" cap="all" dirty="0">
                <a:solidFill>
                  <a:srgbClr val="303132"/>
                </a:solidFill>
                <a:effectLst/>
                <a:latin typeface="Arial" panose="020B0604020202020204" pitchFamily="34" charset="0"/>
              </a:rPr>
              <a:t/>
            </a:r>
            <a:br>
              <a:rPr lang="en-US" sz="1600" b="0" i="0" cap="all" dirty="0">
                <a:solidFill>
                  <a:srgbClr val="303132"/>
                </a:solidFill>
                <a:effectLst/>
                <a:latin typeface="Arial" panose="020B0604020202020204" pitchFamily="34" charset="0"/>
              </a:rPr>
            </a:br>
            <a:endParaRPr sz="1600" dirty="0"/>
          </a:p>
        </p:txBody>
      </p:sp>
      <p:sp>
        <p:nvSpPr>
          <p:cNvPr id="595" name="Google Shape;595;p17"/>
          <p:cNvSpPr txBox="1">
            <a:spLocks noGrp="1"/>
          </p:cNvSpPr>
          <p:nvPr>
            <p:ph type="body" idx="1"/>
          </p:nvPr>
        </p:nvSpPr>
        <p:spPr>
          <a:xfrm>
            <a:off x="429423" y="628881"/>
            <a:ext cx="4758803" cy="4021041"/>
          </a:xfrm>
          <a:prstGeom prst="rect">
            <a:avLst/>
          </a:prstGeom>
        </p:spPr>
        <p:txBody>
          <a:bodyPr spcFirstLastPara="1" wrap="square" lIns="0" tIns="0" rIns="0" bIns="0" anchor="t" anchorCtr="0">
            <a:noAutofit/>
          </a:bodyPr>
          <a:lstStyle/>
          <a:p>
            <a:pPr marL="114300" indent="0" algn="just">
              <a:buNone/>
            </a:pPr>
            <a:endParaRPr lang="uz-Cyrl-UZ" sz="1500" dirty="0" smtClean="0">
              <a:solidFill>
                <a:srgbClr val="0E0E0E"/>
              </a:solidFill>
              <a:latin typeface="Raleway Thin" panose="020B0604020202020204" charset="0"/>
            </a:endParaRPr>
          </a:p>
          <a:p>
            <a:pPr marL="114300" indent="0" algn="just">
              <a:buNone/>
            </a:pPr>
            <a:r>
              <a:rPr lang="uz-Cyrl-UZ" sz="1500" dirty="0" smtClean="0">
                <a:solidFill>
                  <a:srgbClr val="0E0E0E"/>
                </a:solidFill>
                <a:latin typeface="Raleway Thin" panose="020B0604020202020204" charset="0"/>
              </a:rPr>
              <a:t>Ушбу қонуннинг мақсади чет эллик ҳамда маҳаллий инвесторлар томонидан амалга ошириладиган инвестициялар ва инвестиция фаолияти соҳасидаги муносабатларни тартибга солишдан иборат</a:t>
            </a:r>
            <a:r>
              <a:rPr lang="ru-RU" sz="1500" dirty="0" smtClean="0">
                <a:solidFill>
                  <a:srgbClr val="0E0E0E"/>
                </a:solidFill>
                <a:latin typeface="Raleway Thin" panose="020B0604020202020204" charset="0"/>
              </a:rPr>
              <a:t>.</a:t>
            </a:r>
          </a:p>
          <a:p>
            <a:pPr marL="114300" indent="0" algn="just">
              <a:buNone/>
            </a:pPr>
            <a:r>
              <a:rPr lang="ru-RU" sz="1500" dirty="0" smtClean="0">
                <a:solidFill>
                  <a:srgbClr val="0E0E0E"/>
                </a:solidFill>
                <a:latin typeface="Raleway Thin" panose="020B0604020202020204" charset="0"/>
              </a:rPr>
              <a:t>Концессия </a:t>
            </a:r>
            <a:r>
              <a:rPr lang="ru-RU" sz="1500" dirty="0" err="1" smtClean="0">
                <a:solidFill>
                  <a:srgbClr val="0E0E0E"/>
                </a:solidFill>
                <a:latin typeface="Raleway Thin" panose="020B0604020202020204" charset="0"/>
              </a:rPr>
              <a:t>фаолияти</a:t>
            </a:r>
            <a:r>
              <a:rPr lang="ru-RU" sz="1500" dirty="0" smtClean="0">
                <a:solidFill>
                  <a:srgbClr val="0E0E0E"/>
                </a:solidFill>
                <a:latin typeface="Raleway Thin" panose="020B0604020202020204" charset="0"/>
              </a:rPr>
              <a:t>, </a:t>
            </a:r>
            <a:r>
              <a:rPr lang="uz-Cyrl-UZ" sz="1500" dirty="0" smtClean="0">
                <a:solidFill>
                  <a:srgbClr val="0E0E0E"/>
                </a:solidFill>
                <a:latin typeface="Raleway Thin" panose="020B0604020202020204" charset="0"/>
              </a:rPr>
              <a:t>маҳсулот тақсимотига оид битимлар тузиш</a:t>
            </a:r>
            <a:r>
              <a:rPr lang="ru-RU" sz="1500" dirty="0" smtClean="0">
                <a:solidFill>
                  <a:srgbClr val="0E0E0E"/>
                </a:solidFill>
                <a:latin typeface="Raleway Thin" panose="020B0604020202020204" charset="0"/>
              </a:rPr>
              <a:t>, </a:t>
            </a:r>
            <a:r>
              <a:rPr lang="uz-Cyrl-UZ" sz="1500" dirty="0" smtClean="0">
                <a:solidFill>
                  <a:srgbClr val="0E0E0E"/>
                </a:solidFill>
                <a:latin typeface="Raleway Thin" panose="020B0604020202020204" charset="0"/>
              </a:rPr>
              <a:t>уларни бажариш ва бекор қилиш</a:t>
            </a:r>
            <a:r>
              <a:rPr lang="ru-RU" sz="1500" dirty="0" smtClean="0">
                <a:solidFill>
                  <a:srgbClr val="0E0E0E"/>
                </a:solidFill>
                <a:latin typeface="Raleway Thin" panose="020B0604020202020204" charset="0"/>
              </a:rPr>
              <a:t>, </a:t>
            </a:r>
            <a:r>
              <a:rPr lang="uz-Cyrl-UZ" sz="1500" dirty="0" smtClean="0">
                <a:solidFill>
                  <a:srgbClr val="0E0E0E"/>
                </a:solidFill>
                <a:latin typeface="Raleway Thin" panose="020B0604020202020204" charset="0"/>
              </a:rPr>
              <a:t>инвестиция, капитал бозорини, шу жумладан қимматли қоғозлар билан боғлиқ операцияларни тартибга солиш</a:t>
            </a:r>
            <a:r>
              <a:rPr lang="ru-RU" sz="1500" dirty="0" smtClean="0">
                <a:solidFill>
                  <a:srgbClr val="0E0E0E"/>
                </a:solidFill>
                <a:latin typeface="Raleway Thin" panose="020B0604020202020204" charset="0"/>
              </a:rPr>
              <a:t>, </a:t>
            </a:r>
            <a:r>
              <a:rPr lang="uz-Cyrl-UZ" sz="1500" dirty="0" smtClean="0">
                <a:solidFill>
                  <a:srgbClr val="0E0E0E"/>
                </a:solidFill>
                <a:latin typeface="Raleway Thin" panose="020B0604020202020204" charset="0"/>
              </a:rPr>
              <a:t>давлат-хусусий шериклик</a:t>
            </a:r>
            <a:r>
              <a:rPr lang="ru-RU" sz="1500" dirty="0" smtClean="0">
                <a:solidFill>
                  <a:srgbClr val="0E0E0E"/>
                </a:solidFill>
                <a:latin typeface="Raleway Thin" panose="020B0604020202020204" charset="0"/>
              </a:rPr>
              <a:t>, </a:t>
            </a:r>
            <a:r>
              <a:rPr lang="uz-Cyrl-UZ" sz="1500" dirty="0" smtClean="0">
                <a:solidFill>
                  <a:srgbClr val="0E0E0E"/>
                </a:solidFill>
                <a:latin typeface="Raleway Thin" panose="020B0604020202020204" charset="0"/>
              </a:rPr>
              <a:t>махсус иқтисодий зоналар соҳасидаги ҳуқуқий муносабатлар алоҳида қонунлар билан тартибга солинади</a:t>
            </a:r>
            <a:r>
              <a:rPr lang="uz-Cyrl-UZ" sz="1200" dirty="0" smtClean="0">
                <a:solidFill>
                  <a:srgbClr val="0E0E0E"/>
                </a:solidFill>
                <a:latin typeface="Raleway Thin" panose="020B0604020202020204" charset="0"/>
              </a:rPr>
              <a:t>.</a:t>
            </a:r>
            <a:endParaRPr lang="ru-RU" sz="1200" i="0" dirty="0" smtClean="0">
              <a:solidFill>
                <a:srgbClr val="0E0E0E"/>
              </a:solidFill>
              <a:effectLst/>
              <a:latin typeface="Raleway Thin" panose="020B0604020202020204"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endParaRPr dirty="0"/>
          </a:p>
        </p:txBody>
      </p:sp>
      <p:pic>
        <p:nvPicPr>
          <p:cNvPr id="2050" name="Picture 2" descr="Инвестор из SkyPower Global обратился к президенту Узбекистана – Газета.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652" y="175377"/>
            <a:ext cx="3405809" cy="4754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773251" y="139148"/>
            <a:ext cx="4931810" cy="4631635"/>
          </a:xfrm>
          <a:prstGeom prst="rect">
            <a:avLst/>
          </a:prstGeom>
        </p:spPr>
        <p:txBody>
          <a:bodyPr spcFirstLastPara="1" wrap="square" lIns="0" tIns="0" rIns="0" bIns="0" anchor="t" anchorCtr="0">
            <a:noAutofit/>
          </a:bodyPr>
          <a:lstStyle/>
          <a:p>
            <a:pPr lvl="0"/>
            <a:r>
              <a:rPr lang="ru-RU" sz="1500" b="1" dirty="0" smtClean="0"/>
              <a:t/>
            </a:r>
            <a:br>
              <a:rPr lang="ru-RU" sz="1500" b="1" dirty="0" smtClean="0"/>
            </a:br>
            <a:r>
              <a:rPr lang="ru-RU" sz="1400" b="1" dirty="0" smtClean="0"/>
              <a:t>Инвестиция </a:t>
            </a:r>
            <a:r>
              <a:rPr lang="ru-RU" sz="1400" b="1" dirty="0" err="1" smtClean="0"/>
              <a:t>фаолияти</a:t>
            </a:r>
            <a:r>
              <a:rPr lang="ru-RU" sz="1400" b="1" dirty="0" smtClean="0"/>
              <a:t> </a:t>
            </a:r>
            <a:r>
              <a:rPr lang="ru-RU" sz="1400" b="1" dirty="0" err="1" smtClean="0"/>
              <a:t>билан</a:t>
            </a:r>
            <a:r>
              <a:rPr lang="ru-RU" sz="1400" b="1" dirty="0" smtClean="0"/>
              <a:t> </a:t>
            </a:r>
            <a:r>
              <a:rPr lang="ru-RU" sz="1400" b="1" dirty="0" err="1" smtClean="0"/>
              <a:t>бо</a:t>
            </a:r>
            <a:r>
              <a:rPr lang="uz-Cyrl-UZ" sz="1400" b="1" dirty="0" smtClean="0"/>
              <a:t>ғлиқ асосий тушунчалар</a:t>
            </a:r>
            <a:r>
              <a:rPr lang="ru-RU" sz="1400" b="1" dirty="0" smtClean="0"/>
              <a:t>:</a:t>
            </a:r>
            <a:r>
              <a:rPr lang="ru-RU" sz="1400" b="1" dirty="0"/>
              <a:t/>
            </a:r>
            <a:br>
              <a:rPr lang="ru-RU" sz="1400" b="1" dirty="0"/>
            </a:br>
            <a:r>
              <a:rPr lang="uz-Cyrl-UZ" sz="1400" b="1" i="1" dirty="0" smtClean="0">
                <a:solidFill>
                  <a:schemeClr val="accent3">
                    <a:lumMod val="50000"/>
                  </a:schemeClr>
                </a:solidFill>
              </a:rPr>
              <a:t>Инвестиция </a:t>
            </a:r>
            <a:r>
              <a:rPr lang="uz-Cyrl-UZ" sz="1400" dirty="0" smtClean="0"/>
              <a:t>- инвестор томонидан</a:t>
            </a:r>
            <a:r>
              <a:rPr lang="en-US" sz="1400" dirty="0" smtClean="0"/>
              <a:t> </a:t>
            </a:r>
            <a:r>
              <a:rPr lang="uz-Cyrl-UZ" sz="1400" dirty="0" smtClean="0"/>
              <a:t>фойда олиш мақсадида ижтимоий соҳа</a:t>
            </a:r>
            <a:r>
              <a:rPr lang="ru-RU" sz="1400" dirty="0" smtClean="0"/>
              <a:t>, </a:t>
            </a:r>
            <a:r>
              <a:rPr lang="uz-Cyrl-UZ" sz="1400" dirty="0" smtClean="0"/>
              <a:t>тадбиркорлик</a:t>
            </a:r>
            <a:r>
              <a:rPr lang="ru-RU" sz="1400" dirty="0" smtClean="0"/>
              <a:t>, </a:t>
            </a:r>
            <a:r>
              <a:rPr lang="uz-Cyrl-UZ" sz="1400" dirty="0" smtClean="0"/>
              <a:t>илмий ва бошқа фаолият турлари обьектларига таваккалчиликлар асосида киритиладиган моддий ва номоддий </a:t>
            </a:r>
            <a:r>
              <a:rPr lang="uz-Cyrl-UZ" sz="1400" dirty="0" smtClean="0"/>
              <a:t>бойликлар.</a:t>
            </a:r>
            <a:r>
              <a:rPr lang="uz-Cyrl-UZ" sz="1400" dirty="0" smtClean="0"/>
              <a:t/>
            </a:r>
            <a:br>
              <a:rPr lang="uz-Cyrl-UZ" sz="1400" dirty="0" smtClean="0"/>
            </a:br>
            <a:r>
              <a:rPr lang="uz-Cyrl-UZ" sz="1400" b="1" i="1" dirty="0" smtClean="0">
                <a:solidFill>
                  <a:schemeClr val="accent3">
                    <a:lumMod val="50000"/>
                  </a:schemeClr>
                </a:solidFill>
              </a:rPr>
              <a:t>Инвестиция лойиҳаси </a:t>
            </a:r>
            <a:r>
              <a:rPr lang="uz-Cyrl-UZ" sz="1400" dirty="0" smtClean="0"/>
              <a:t>– Иқтисодий, ижтимоий ва бошқа фойда олиш учун инвестицияларни амалга ошириш </a:t>
            </a:r>
            <a:r>
              <a:rPr lang="uz-Cyrl-UZ" sz="1400" dirty="0" smtClean="0"/>
              <a:t>ёки </a:t>
            </a:r>
            <a:r>
              <a:rPr lang="uz-Cyrl-UZ" sz="1400" dirty="0" smtClean="0"/>
              <a:t>жалб этишга қаратилган, ўзаро боғлиқ бўлган тадбирлар мажмуи; </a:t>
            </a:r>
            <a:br>
              <a:rPr lang="uz-Cyrl-UZ" sz="1400" dirty="0" smtClean="0"/>
            </a:br>
            <a:r>
              <a:rPr lang="uz-Cyrl-UZ" sz="1400" b="1" i="1" dirty="0" smtClean="0">
                <a:solidFill>
                  <a:schemeClr val="accent3">
                    <a:lumMod val="50000"/>
                  </a:schemeClr>
                </a:solidFill>
              </a:rPr>
              <a:t>Инвестиция мажбурияти</a:t>
            </a:r>
            <a:r>
              <a:rPr lang="uz-Cyrl-UZ" sz="1400" dirty="0" smtClean="0"/>
              <a:t> – белгиланган мақсадларга эришиш учун инвестор томонидан қабул қилинадиган мажбурият;</a:t>
            </a:r>
            <a:br>
              <a:rPr lang="uz-Cyrl-UZ" sz="1400" dirty="0" smtClean="0"/>
            </a:br>
            <a:r>
              <a:rPr lang="uz-Cyrl-UZ" sz="1400" b="1" i="1" dirty="0" smtClean="0">
                <a:solidFill>
                  <a:schemeClr val="accent3">
                    <a:lumMod val="50000"/>
                  </a:schemeClr>
                </a:solidFill>
              </a:rPr>
              <a:t>Инвестиция сиёсати</a:t>
            </a:r>
            <a:r>
              <a:rPr lang="uz-Cyrl-UZ" sz="1400" dirty="0" smtClean="0"/>
              <a:t>- Ўзбекистон иқтисодиётида ва унинг алоҳида тармоқларида инвестицияларнинг зарур даражасини ва тузилмасини таьминлашга, инвестиция фаолияти субьектларнинг инвестиция</a:t>
            </a:r>
            <a:r>
              <a:rPr lang="en-US" sz="1400" dirty="0" smtClean="0"/>
              <a:t> </a:t>
            </a:r>
            <a:r>
              <a:rPr lang="uz-Cyrl-UZ" sz="1400" dirty="0" smtClean="0"/>
              <a:t>манбаларини топишга ва улардан фойдаланишнинг устувор тармоқларини аниқлашга йўналтирилган инвестициявий фаоллигини оширишга доир ўзаро боғлиқ тадбирлар мажмуи;</a:t>
            </a:r>
            <a:br>
              <a:rPr lang="uz-Cyrl-UZ" sz="1400" dirty="0" smtClean="0"/>
            </a:br>
            <a:r>
              <a:rPr lang="ru-RU" sz="1500" dirty="0"/>
              <a:t/>
            </a:r>
            <a:br>
              <a:rPr lang="ru-RU" sz="1500" dirty="0"/>
            </a:br>
            <a:r>
              <a:rPr lang="ru-RU" sz="2000" dirty="0"/>
              <a:t/>
            </a:r>
            <a:br>
              <a:rPr lang="ru-RU" sz="2000" dirty="0"/>
            </a:br>
            <a:r>
              <a:rPr lang="uz-Cyrl-UZ" sz="2000" b="1" dirty="0" smtClean="0"/>
              <a:t/>
            </a:r>
            <a:br>
              <a:rPr lang="uz-Cyrl-UZ" sz="2000" b="1" dirty="0" smtClean="0"/>
            </a:br>
            <a:endParaRPr lang="ru-RU" sz="2000" b="1"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chemeClr val="lt1"/>
              </a:solidFill>
              <a:latin typeface="Barlow"/>
              <a:ea typeface="Barlow"/>
              <a:cs typeface="Barlow"/>
              <a:sym typeface="Barlow"/>
            </a:endParaRPr>
          </a:p>
        </p:txBody>
      </p:sp>
      <p:pic>
        <p:nvPicPr>
          <p:cNvPr id="3076" name="Picture 4" descr="Инициативы и достижения отдела в топливно-энергетическом секторе Республики  Узбекиста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070" y="265043"/>
            <a:ext cx="3087755" cy="437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9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9" name="Google Shape;1009;p21"/>
          <p:cNvSpPr txBox="1">
            <a:spLocks noGrp="1"/>
          </p:cNvSpPr>
          <p:nvPr>
            <p:ph type="sldNum" idx="12"/>
          </p:nvPr>
        </p:nvSpPr>
        <p:spPr>
          <a:xfrm>
            <a:off x="8662374" y="4714341"/>
            <a:ext cx="434905" cy="429159"/>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8" name="Google Shape;595;p17">
            <a:extLst>
              <a:ext uri="{FF2B5EF4-FFF2-40B4-BE49-F238E27FC236}">
                <a16:creationId xmlns:a16="http://schemas.microsoft.com/office/drawing/2014/main" id="{660F0DA0-D52F-4583-9FE0-E4AFD74CC5AB}"/>
              </a:ext>
            </a:extLst>
          </p:cNvPr>
          <p:cNvSpPr txBox="1">
            <a:spLocks noGrp="1"/>
          </p:cNvSpPr>
          <p:nvPr>
            <p:ph type="body" idx="1"/>
          </p:nvPr>
        </p:nvSpPr>
        <p:spPr>
          <a:xfrm>
            <a:off x="153512" y="311426"/>
            <a:ext cx="6287046" cy="4402915"/>
          </a:xfrm>
          <a:prstGeom prst="rect">
            <a:avLst/>
          </a:prstGeom>
        </p:spPr>
        <p:txBody>
          <a:bodyPr spcFirstLastPara="1" wrap="square" lIns="0" tIns="0" rIns="0" bIns="0" anchor="t" anchorCtr="0">
            <a:noAutofit/>
          </a:bodyPr>
          <a:lstStyle/>
          <a:p>
            <a:pPr marL="114300" indent="0" algn="just">
              <a:buNone/>
            </a:pPr>
            <a:r>
              <a:rPr lang="uz-Cyrl-UZ" sz="1400" b="1" i="1" dirty="0" smtClean="0">
                <a:solidFill>
                  <a:schemeClr val="accent3">
                    <a:lumMod val="50000"/>
                  </a:schemeClr>
                </a:solidFill>
                <a:effectLst/>
                <a:latin typeface="Raleway Thin" panose="020B0604020202020204" charset="0"/>
              </a:rPr>
              <a:t>Инвестиция фаолияти</a:t>
            </a:r>
            <a:r>
              <a:rPr lang="uz-Cyrl-UZ" sz="1400" b="0" i="0" dirty="0" smtClean="0">
                <a:solidFill>
                  <a:srgbClr val="0E0E0E"/>
                </a:solidFill>
                <a:effectLst/>
                <a:latin typeface="Raleway Thin" panose="020B0604020202020204" charset="0"/>
              </a:rPr>
              <a:t>- инвестиция фаолияти субьектларининг инвестицияларни амалга ошириш билан боғлиқ</a:t>
            </a:r>
            <a:r>
              <a:rPr lang="en-US" sz="1400" b="0" i="0" dirty="0" smtClean="0">
                <a:solidFill>
                  <a:srgbClr val="0E0E0E"/>
                </a:solidFill>
                <a:effectLst/>
                <a:latin typeface="Raleway Thin" panose="020B0604020202020204" charset="0"/>
              </a:rPr>
              <a:t> </a:t>
            </a:r>
            <a:r>
              <a:rPr lang="uz-Cyrl-UZ" sz="1400" b="0" i="0" dirty="0" smtClean="0">
                <a:solidFill>
                  <a:srgbClr val="0E0E0E"/>
                </a:solidFill>
                <a:effectLst/>
                <a:latin typeface="Raleway Thin" panose="020B0604020202020204" charset="0"/>
              </a:rPr>
              <a:t>ҳаракатлар мажмуи</a:t>
            </a:r>
            <a:r>
              <a:rPr lang="ru-RU" sz="1400" dirty="0" smtClean="0">
                <a:solidFill>
                  <a:srgbClr val="0E0E0E"/>
                </a:solidFill>
                <a:latin typeface="Raleway Thin" panose="020B0604020202020204" charset="0"/>
              </a:rPr>
              <a:t>;</a:t>
            </a:r>
          </a:p>
          <a:p>
            <a:pPr marL="114300" indent="0" algn="just">
              <a:buNone/>
            </a:pPr>
            <a:r>
              <a:rPr lang="ru-RU" sz="1400" b="1" i="1" dirty="0" smtClean="0">
                <a:solidFill>
                  <a:schemeClr val="accent3">
                    <a:lumMod val="50000"/>
                  </a:schemeClr>
                </a:solidFill>
                <a:effectLst/>
                <a:latin typeface="Raleway Thin" panose="020B0604020202020204" charset="0"/>
              </a:rPr>
              <a:t>Инвестиция </a:t>
            </a:r>
            <a:r>
              <a:rPr lang="ru-RU" sz="1400" b="1" i="1" dirty="0" err="1" smtClean="0">
                <a:solidFill>
                  <a:schemeClr val="accent3">
                    <a:lumMod val="50000"/>
                  </a:schemeClr>
                </a:solidFill>
                <a:effectLst/>
                <a:latin typeface="Raleway Thin" panose="020B0604020202020204" charset="0"/>
              </a:rPr>
              <a:t>фаолиятининг</a:t>
            </a:r>
            <a:r>
              <a:rPr lang="ru-RU" sz="1400" b="1" i="1" dirty="0" smtClean="0">
                <a:solidFill>
                  <a:schemeClr val="accent3">
                    <a:lumMod val="50000"/>
                  </a:schemeClr>
                </a:solidFill>
                <a:effectLst/>
                <a:latin typeface="Raleway Thin" panose="020B0604020202020204" charset="0"/>
              </a:rPr>
              <a:t> </a:t>
            </a:r>
            <a:r>
              <a:rPr lang="ru-RU" sz="1400" b="1" i="1" dirty="0" err="1" smtClean="0">
                <a:solidFill>
                  <a:schemeClr val="accent3">
                    <a:lumMod val="50000"/>
                  </a:schemeClr>
                </a:solidFill>
                <a:effectLst/>
                <a:latin typeface="Raleway Thin" panose="020B0604020202020204" charset="0"/>
              </a:rPr>
              <a:t>иштирокчиси</a:t>
            </a:r>
            <a:r>
              <a:rPr lang="ru-RU" sz="1400" b="0" i="0" dirty="0" smtClean="0">
                <a:solidFill>
                  <a:srgbClr val="0E0E0E"/>
                </a:solidFill>
                <a:effectLst/>
                <a:latin typeface="Raleway Thin" panose="020B0604020202020204" charset="0"/>
              </a:rPr>
              <a:t> – </a:t>
            </a:r>
            <a:r>
              <a:rPr lang="ru-RU" sz="1400" b="0" i="0" dirty="0" err="1" smtClean="0">
                <a:solidFill>
                  <a:srgbClr val="0E0E0E"/>
                </a:solidFill>
                <a:effectLst/>
                <a:latin typeface="Raleway Thin" panose="020B0604020202020204" charset="0"/>
              </a:rPr>
              <a:t>инвестицияларнинг</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амалга</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оширилишини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буюртмаларни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бажарувчи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сифатида</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ёки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инвесторнинг</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топшириғи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асосида</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таьминлайдиган</a:t>
            </a:r>
            <a:r>
              <a:rPr lang="ru-RU" sz="1400" b="0" i="0" dirty="0" smtClean="0">
                <a:solidFill>
                  <a:srgbClr val="0E0E0E"/>
                </a:solidFill>
                <a:effectLst/>
                <a:latin typeface="Raleway Thin" panose="020B0604020202020204" charset="0"/>
              </a:rPr>
              <a:t> инвестиция </a:t>
            </a:r>
            <a:r>
              <a:rPr lang="ru-RU" sz="1400" b="0" i="0" dirty="0" err="1" smtClean="0">
                <a:solidFill>
                  <a:srgbClr val="0E0E0E"/>
                </a:solidFill>
                <a:effectLst/>
                <a:latin typeface="Raleway Thin" panose="020B0604020202020204" charset="0"/>
              </a:rPr>
              <a:t>фаолияти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субьекти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ҳисобланади</a:t>
            </a:r>
            <a:r>
              <a:rPr lang="ru-RU" sz="1400" b="0" i="0" dirty="0" smtClean="0">
                <a:solidFill>
                  <a:srgbClr val="0E0E0E"/>
                </a:solidFill>
                <a:effectLst/>
                <a:latin typeface="Raleway Thin" panose="020B0604020202020204" charset="0"/>
              </a:rPr>
              <a:t>;</a:t>
            </a:r>
          </a:p>
          <a:p>
            <a:pPr marL="114300" indent="0" algn="just">
              <a:buNone/>
            </a:pPr>
            <a:r>
              <a:rPr lang="ru-RU" sz="1400" b="1" i="1" dirty="0" smtClean="0">
                <a:solidFill>
                  <a:schemeClr val="accent3">
                    <a:lumMod val="50000"/>
                  </a:schemeClr>
                </a:solidFill>
                <a:latin typeface="Raleway Thin" panose="020B0604020202020204" charset="0"/>
              </a:rPr>
              <a:t>Инвестиция </a:t>
            </a:r>
            <a:r>
              <a:rPr lang="ru-RU" sz="1400" b="1" i="1" dirty="0" err="1" smtClean="0">
                <a:solidFill>
                  <a:schemeClr val="accent3">
                    <a:lumMod val="50000"/>
                  </a:schemeClr>
                </a:solidFill>
                <a:latin typeface="Raleway Thin" panose="020B0604020202020204" charset="0"/>
              </a:rPr>
              <a:t>шартномаси</a:t>
            </a:r>
            <a:r>
              <a:rPr lang="ru-RU" sz="1400" dirty="0" smtClean="0">
                <a:solidFill>
                  <a:srgbClr val="0E0E0E"/>
                </a:solidFill>
                <a:latin typeface="Raleway Thin" panose="020B0604020202020204" charset="0"/>
              </a:rPr>
              <a:t> – инвестиция </a:t>
            </a:r>
            <a:r>
              <a:rPr lang="ru-RU" sz="1400" dirty="0" err="1" smtClean="0">
                <a:solidFill>
                  <a:srgbClr val="0E0E0E"/>
                </a:solidFill>
                <a:latin typeface="Raleway Thin" panose="020B0604020202020204" charset="0"/>
              </a:rPr>
              <a:t>фаолияти</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субьектлари</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ўртасида</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тузиладиган</a:t>
            </a:r>
            <a:r>
              <a:rPr lang="ru-RU" sz="1400" dirty="0" smtClean="0">
                <a:solidFill>
                  <a:srgbClr val="0E0E0E"/>
                </a:solidFill>
                <a:latin typeface="Raleway Thin" panose="020B0604020202020204" charset="0"/>
              </a:rPr>
              <a:t>, инвестиция </a:t>
            </a:r>
            <a:r>
              <a:rPr lang="ru-RU" sz="1400" dirty="0" err="1" smtClean="0">
                <a:solidFill>
                  <a:srgbClr val="0E0E0E"/>
                </a:solidFill>
                <a:latin typeface="Raleway Thin" panose="020B0604020202020204" charset="0"/>
              </a:rPr>
              <a:t>шартномаси</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тарафларининг</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ҳуқуқлари</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мажбуриятлари</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ва</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жавобгарлигини</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белгилайдиган</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ёзма</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битим</a:t>
            </a:r>
            <a:r>
              <a:rPr lang="ru-RU" sz="1400" dirty="0" smtClean="0">
                <a:solidFill>
                  <a:srgbClr val="0E0E0E"/>
                </a:solidFill>
                <a:latin typeface="Raleway Thin" panose="020B0604020202020204" charset="0"/>
              </a:rPr>
              <a:t>;</a:t>
            </a:r>
          </a:p>
          <a:p>
            <a:pPr marL="114300" indent="0" algn="just">
              <a:buNone/>
            </a:pPr>
            <a:r>
              <a:rPr lang="ru-RU" sz="1400" b="1" i="1" dirty="0" err="1" smtClean="0">
                <a:solidFill>
                  <a:schemeClr val="accent3">
                    <a:lumMod val="50000"/>
                  </a:schemeClr>
                </a:solidFill>
                <a:effectLst/>
                <a:latin typeface="Raleway Thin" panose="020B0604020202020204" charset="0"/>
              </a:rPr>
              <a:t>Тўғридан</a:t>
            </a:r>
            <a:r>
              <a:rPr lang="ru-RU" sz="1400" b="1" i="1" dirty="0" smtClean="0">
                <a:solidFill>
                  <a:schemeClr val="accent3">
                    <a:lumMod val="50000"/>
                  </a:schemeClr>
                </a:solidFill>
                <a:effectLst/>
                <a:latin typeface="Raleway Thin" panose="020B0604020202020204" charset="0"/>
              </a:rPr>
              <a:t> </a:t>
            </a:r>
            <a:r>
              <a:rPr lang="ru-RU" sz="1400" b="1" i="1" dirty="0" err="1" smtClean="0">
                <a:solidFill>
                  <a:schemeClr val="accent3">
                    <a:lumMod val="50000"/>
                  </a:schemeClr>
                </a:solidFill>
                <a:effectLst/>
                <a:latin typeface="Raleway Thin" panose="020B0604020202020204" charset="0"/>
              </a:rPr>
              <a:t>тўғри</a:t>
            </a:r>
            <a:r>
              <a:rPr lang="ru-RU" sz="1400" b="1" i="1" dirty="0" smtClean="0">
                <a:solidFill>
                  <a:schemeClr val="accent3">
                    <a:lumMod val="50000"/>
                  </a:schemeClr>
                </a:solidFill>
                <a:effectLst/>
                <a:latin typeface="Raleway Thin" panose="020B0604020202020204" charset="0"/>
              </a:rPr>
              <a:t> чет эл </a:t>
            </a:r>
            <a:r>
              <a:rPr lang="ru-RU" sz="1400" b="1" i="1" dirty="0" err="1" smtClean="0">
                <a:solidFill>
                  <a:schemeClr val="accent3">
                    <a:lumMod val="50000"/>
                  </a:schemeClr>
                </a:solidFill>
                <a:effectLst/>
                <a:latin typeface="Raleway Thin" panose="020B0604020202020204" charset="0"/>
              </a:rPr>
              <a:t>инвестициялари</a:t>
            </a:r>
            <a:r>
              <a:rPr lang="ru-RU" sz="1400" b="0" i="0" dirty="0" smtClean="0">
                <a:solidFill>
                  <a:srgbClr val="0E0E0E"/>
                </a:solidFill>
                <a:effectLst/>
                <a:latin typeface="Raleway Thin" panose="020B0604020202020204" charset="0"/>
              </a:rPr>
              <a:t> – чет </a:t>
            </a:r>
            <a:r>
              <a:rPr lang="ru-RU" sz="1400" b="0" i="0" dirty="0" err="1" smtClean="0">
                <a:solidFill>
                  <a:srgbClr val="0E0E0E"/>
                </a:solidFill>
                <a:effectLst/>
                <a:latin typeface="Raleway Thin" panose="020B0604020202020204" charset="0"/>
              </a:rPr>
              <a:t>эллик</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инвесторнинг</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хукумат</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кафолатларисиз</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таваккалчилик</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шароитларида</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ўз</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маблағлари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ёки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қарз</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маблағлари</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ҳисобидан</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инвестициялар</a:t>
            </a:r>
            <a:r>
              <a:rPr lang="ru-RU" sz="1400" b="0" i="0" dirty="0" smtClean="0">
                <a:solidFill>
                  <a:srgbClr val="0E0E0E"/>
                </a:solidFill>
                <a:effectLst/>
                <a:latin typeface="Raleway Thin" panose="020B0604020202020204" charset="0"/>
              </a:rPr>
              <a:t> </a:t>
            </a:r>
            <a:r>
              <a:rPr lang="ru-RU" sz="1400" b="0" i="0" dirty="0" err="1" smtClean="0">
                <a:solidFill>
                  <a:srgbClr val="0E0E0E"/>
                </a:solidFill>
                <a:effectLst/>
                <a:latin typeface="Raleway Thin" panose="020B0604020202020204" charset="0"/>
              </a:rPr>
              <a:t>тушунилади</a:t>
            </a:r>
            <a:r>
              <a:rPr lang="ru-RU" sz="1400" dirty="0" smtClean="0">
                <a:solidFill>
                  <a:srgbClr val="0E0E0E"/>
                </a:solidFill>
                <a:latin typeface="Raleway Thin" panose="020B0604020202020204" charset="0"/>
              </a:rPr>
              <a:t>;</a:t>
            </a:r>
          </a:p>
          <a:p>
            <a:pPr marL="114300" indent="0" algn="just">
              <a:buNone/>
            </a:pPr>
            <a:r>
              <a:rPr lang="ru-RU" sz="1400" b="1" i="1" dirty="0" err="1" smtClean="0">
                <a:solidFill>
                  <a:srgbClr val="0E0E0E"/>
                </a:solidFill>
                <a:effectLst/>
                <a:latin typeface="Raleway Thin" panose="020B0604020202020204" charset="0"/>
              </a:rPr>
              <a:t>Ўзбекистон</a:t>
            </a:r>
            <a:r>
              <a:rPr lang="ru-RU" sz="1400" b="1" i="1" dirty="0" smtClean="0">
                <a:solidFill>
                  <a:srgbClr val="0E0E0E"/>
                </a:solidFill>
                <a:effectLst/>
                <a:latin typeface="Raleway Thin" panose="020B0604020202020204" charset="0"/>
              </a:rPr>
              <a:t> </a:t>
            </a:r>
            <a:r>
              <a:rPr lang="ru-RU" sz="1400" b="1" i="1" dirty="0" err="1" smtClean="0">
                <a:solidFill>
                  <a:srgbClr val="0E0E0E"/>
                </a:solidFill>
                <a:effectLst/>
                <a:latin typeface="Raleway Thin" panose="020B0604020202020204" charset="0"/>
              </a:rPr>
              <a:t>Республикаси</a:t>
            </a:r>
            <a:r>
              <a:rPr lang="ru-RU" sz="1400" b="1" i="1" dirty="0" smtClean="0">
                <a:solidFill>
                  <a:srgbClr val="0E0E0E"/>
                </a:solidFill>
                <a:effectLst/>
                <a:latin typeface="Raleway Thin" panose="020B0604020202020204" charset="0"/>
              </a:rPr>
              <a:t> </a:t>
            </a:r>
            <a:r>
              <a:rPr lang="ru-RU" sz="1400" b="1" i="1" dirty="0" err="1" smtClean="0">
                <a:solidFill>
                  <a:srgbClr val="0E0E0E"/>
                </a:solidFill>
                <a:effectLst/>
                <a:latin typeface="Raleway Thin" panose="020B0604020202020204" charset="0"/>
              </a:rPr>
              <a:t>ҳудудидаги</a:t>
            </a:r>
            <a:r>
              <a:rPr lang="ru-RU" sz="1400" b="1" i="1" dirty="0" smtClean="0">
                <a:solidFill>
                  <a:srgbClr val="0E0E0E"/>
                </a:solidFill>
                <a:effectLst/>
                <a:latin typeface="Raleway Thin" panose="020B0604020202020204" charset="0"/>
              </a:rPr>
              <a:t> чет эл </a:t>
            </a:r>
            <a:r>
              <a:rPr lang="ru-RU" sz="1400" b="1" i="1" dirty="0" err="1" smtClean="0">
                <a:solidFill>
                  <a:srgbClr val="0E0E0E"/>
                </a:solidFill>
                <a:effectLst/>
                <a:latin typeface="Raleway Thin" panose="020B0604020202020204" charset="0"/>
              </a:rPr>
              <a:t>инвестициялари</a:t>
            </a:r>
            <a:r>
              <a:rPr lang="ru-RU" sz="1400" b="1" i="1" dirty="0" smtClean="0">
                <a:solidFill>
                  <a:srgbClr val="0E0E0E"/>
                </a:solidFill>
                <a:effectLst/>
                <a:latin typeface="Raleway Thin" panose="020B0604020202020204" charset="0"/>
              </a:rPr>
              <a:t> </a:t>
            </a:r>
            <a:r>
              <a:rPr lang="ru-RU" sz="1400" b="1" i="1" dirty="0" err="1" smtClean="0">
                <a:solidFill>
                  <a:srgbClr val="0E0E0E"/>
                </a:solidFill>
                <a:effectLst/>
                <a:latin typeface="Raleway Thin" panose="020B0604020202020204" charset="0"/>
              </a:rPr>
              <a:t>иштирокидаги</a:t>
            </a:r>
            <a:r>
              <a:rPr lang="ru-RU" sz="1400" b="1" i="1" dirty="0" smtClean="0">
                <a:solidFill>
                  <a:srgbClr val="0E0E0E"/>
                </a:solidFill>
                <a:effectLst/>
                <a:latin typeface="Raleway Thin" panose="020B0604020202020204" charset="0"/>
              </a:rPr>
              <a:t> </a:t>
            </a:r>
            <a:r>
              <a:rPr lang="ru-RU" sz="1400" b="1" i="1" dirty="0" err="1" smtClean="0">
                <a:solidFill>
                  <a:srgbClr val="0E0E0E"/>
                </a:solidFill>
                <a:effectLst/>
                <a:latin typeface="Raleway Thin" panose="020B0604020202020204" charset="0"/>
              </a:rPr>
              <a:t>корхоналар</a:t>
            </a:r>
            <a:r>
              <a:rPr lang="ru-RU" sz="1400" b="0" i="0" dirty="0" smtClean="0">
                <a:solidFill>
                  <a:srgbClr val="0E0E0E"/>
                </a:solidFill>
                <a:effectLst/>
                <a:latin typeface="Raleway Thin" panose="020B0604020202020204" charset="0"/>
              </a:rPr>
              <a:t> </a:t>
            </a:r>
            <a:r>
              <a:rPr lang="ru-RU" sz="1400" dirty="0" smtClean="0">
                <a:solidFill>
                  <a:srgbClr val="0E0E0E"/>
                </a:solidFill>
                <a:latin typeface="Raleway Thin" panose="020B0604020202020204" charset="0"/>
              </a:rPr>
              <a:t>–</a:t>
            </a:r>
            <a:r>
              <a:rPr lang="ru-RU" sz="1400" dirty="0" err="1" smtClean="0">
                <a:solidFill>
                  <a:srgbClr val="0E0E0E"/>
                </a:solidFill>
                <a:latin typeface="Raleway Thin" panose="020B0604020202020204" charset="0"/>
              </a:rPr>
              <a:t>акцияларининг</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ёки</a:t>
            </a:r>
            <a:r>
              <a:rPr lang="ru-RU" sz="1400" dirty="0" smtClean="0">
                <a:solidFill>
                  <a:srgbClr val="0E0E0E"/>
                </a:solidFill>
                <a:latin typeface="Raleway Thin" panose="020B0604020202020204" charset="0"/>
              </a:rPr>
              <a:t> устав </a:t>
            </a:r>
            <a:r>
              <a:rPr lang="ru-RU" sz="1400" dirty="0" err="1" smtClean="0">
                <a:solidFill>
                  <a:srgbClr val="0E0E0E"/>
                </a:solidFill>
                <a:latin typeface="Raleway Thin" panose="020B0604020202020204" charset="0"/>
              </a:rPr>
              <a:t>фондининг</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камида</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ўн</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беш</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фоизини</a:t>
            </a:r>
            <a:r>
              <a:rPr lang="ru-RU" sz="1400" dirty="0" smtClean="0">
                <a:solidFill>
                  <a:srgbClr val="0E0E0E"/>
                </a:solidFill>
                <a:latin typeface="Raleway Thin" panose="020B0604020202020204" charset="0"/>
              </a:rPr>
              <a:t> чет эл </a:t>
            </a:r>
            <a:r>
              <a:rPr lang="ru-RU" sz="1400" dirty="0" err="1" smtClean="0">
                <a:solidFill>
                  <a:srgbClr val="0E0E0E"/>
                </a:solidFill>
                <a:latin typeface="Raleway Thin" panose="020B0604020202020204" charset="0"/>
              </a:rPr>
              <a:t>инвестициялари</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ташкил</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этадиган</a:t>
            </a:r>
            <a:r>
              <a:rPr lang="ru-RU" sz="1400" dirty="0" smtClean="0">
                <a:solidFill>
                  <a:srgbClr val="0E0E0E"/>
                </a:solidFill>
                <a:latin typeface="Raleway Thin" panose="020B0604020202020204" charset="0"/>
              </a:rPr>
              <a:t> </a:t>
            </a:r>
            <a:r>
              <a:rPr lang="ru-RU" sz="1400" dirty="0" err="1" smtClean="0">
                <a:solidFill>
                  <a:srgbClr val="0E0E0E"/>
                </a:solidFill>
                <a:latin typeface="Raleway Thin" panose="020B0604020202020204" charset="0"/>
              </a:rPr>
              <a:t>корхоналар</a:t>
            </a:r>
            <a:r>
              <a:rPr lang="ru-RU" sz="1400" dirty="0" smtClean="0">
                <a:solidFill>
                  <a:srgbClr val="0E0E0E"/>
                </a:solidFill>
                <a:latin typeface="Raleway Thin" panose="020B0604020202020204" charset="0"/>
              </a:rPr>
              <a:t>.</a:t>
            </a:r>
            <a:endParaRPr lang="ru-RU" sz="1400" b="0" i="0" dirty="0">
              <a:solidFill>
                <a:srgbClr val="0E0E0E"/>
              </a:solidFill>
              <a:effectLst/>
              <a:latin typeface="Raleway Thin" panose="020B0604020202020204" charset="0"/>
            </a:endParaRPr>
          </a:p>
        </p:txBody>
      </p:sp>
      <p:pic>
        <p:nvPicPr>
          <p:cNvPr id="4100" name="Picture 4" descr="Xalqaro reyting va indekslar bilan ishlash bo&amp;#39;yicha respublika kengashi  tashkil etildi — Review.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704" y="424070"/>
            <a:ext cx="2348810" cy="4290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1"/>
          <p:cNvSpPr txBox="1">
            <a:spLocks noGrp="1"/>
          </p:cNvSpPr>
          <p:nvPr>
            <p:ph type="title"/>
          </p:nvPr>
        </p:nvSpPr>
        <p:spPr>
          <a:xfrm>
            <a:off x="363756" y="152400"/>
            <a:ext cx="6163859" cy="802046"/>
          </a:xfrm>
          <a:prstGeom prst="rect">
            <a:avLst/>
          </a:prstGeom>
        </p:spPr>
        <p:txBody>
          <a:bodyPr spcFirstLastPara="1" wrap="square" lIns="0" tIns="0" rIns="0" bIns="0" anchor="t" anchorCtr="0">
            <a:noAutofit/>
          </a:bodyPr>
          <a:lstStyle/>
          <a:p>
            <a:pPr lvl="0"/>
            <a:r>
              <a:rPr lang="uz-Cyrl-UZ" sz="2000" b="1" dirty="0" smtClean="0"/>
              <a:t>Инвестициялар ва инвестиция фаолиятининг асосий принциплари:</a:t>
            </a:r>
            <a:endParaRPr sz="2000" b="1" dirty="0"/>
          </a:p>
        </p:txBody>
      </p:sp>
      <p:sp>
        <p:nvSpPr>
          <p:cNvPr id="1009" name="Google Shape;1009;p21"/>
          <p:cNvSpPr txBox="1">
            <a:spLocks noGrp="1"/>
          </p:cNvSpPr>
          <p:nvPr>
            <p:ph type="sldNum" idx="12"/>
          </p:nvPr>
        </p:nvSpPr>
        <p:spPr>
          <a:xfrm>
            <a:off x="8662374" y="4714341"/>
            <a:ext cx="434905" cy="429159"/>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8" name="Google Shape;595;p17">
            <a:extLst>
              <a:ext uri="{FF2B5EF4-FFF2-40B4-BE49-F238E27FC236}">
                <a16:creationId xmlns:a16="http://schemas.microsoft.com/office/drawing/2014/main" id="{660F0DA0-D52F-4583-9FE0-E4AFD74CC5AB}"/>
              </a:ext>
            </a:extLst>
          </p:cNvPr>
          <p:cNvSpPr txBox="1">
            <a:spLocks noGrp="1"/>
          </p:cNvSpPr>
          <p:nvPr>
            <p:ph type="body" idx="1"/>
          </p:nvPr>
        </p:nvSpPr>
        <p:spPr>
          <a:xfrm>
            <a:off x="153511" y="821635"/>
            <a:ext cx="6644853" cy="3690730"/>
          </a:xfrm>
          <a:prstGeom prst="rect">
            <a:avLst/>
          </a:prstGeom>
        </p:spPr>
        <p:txBody>
          <a:bodyPr spcFirstLastPara="1" wrap="square" lIns="0" tIns="0" rIns="0" bIns="0" anchor="t" anchorCtr="0">
            <a:noAutofit/>
          </a:bodyPr>
          <a:lstStyle/>
          <a:p>
            <a:pPr>
              <a:buFont typeface="Wingdings" panose="05000000000000000000" pitchFamily="2" charset="2"/>
              <a:buChar char="§"/>
            </a:pPr>
            <a:r>
              <a:rPr lang="uz-Cyrl-UZ" sz="1900" b="1" dirty="0" smtClean="0"/>
              <a:t>Қонунийлик;</a:t>
            </a:r>
          </a:p>
          <a:p>
            <a:pPr>
              <a:buFont typeface="Wingdings" panose="05000000000000000000" pitchFamily="2" charset="2"/>
              <a:buChar char="§"/>
            </a:pPr>
            <a:r>
              <a:rPr lang="uz-Cyrl-UZ" sz="1900" b="1" dirty="0" smtClean="0"/>
              <a:t>Ошкоралик ва очиқлик;</a:t>
            </a:r>
          </a:p>
          <a:p>
            <a:pPr>
              <a:buFont typeface="Wingdings" panose="05000000000000000000" pitchFamily="2" charset="2"/>
              <a:buChar char="§"/>
            </a:pPr>
            <a:r>
              <a:rPr lang="uz-Cyrl-UZ" sz="1900" b="1" dirty="0" smtClean="0"/>
              <a:t>Инвестиция фаолиятини амалга ошириш эркинлиги;</a:t>
            </a:r>
          </a:p>
          <a:p>
            <a:pPr>
              <a:buFont typeface="Wingdings" panose="05000000000000000000" pitchFamily="2" charset="2"/>
              <a:buChar char="§"/>
            </a:pPr>
            <a:r>
              <a:rPr lang="uz-Cyrl-UZ" sz="1900" b="1" dirty="0" smtClean="0"/>
              <a:t>Адолатлилик ва инвестиция фаолияти субьектларининг тенглиги;</a:t>
            </a:r>
            <a:endParaRPr lang="en-US" sz="1900" b="1" dirty="0" smtClean="0"/>
          </a:p>
          <a:p>
            <a:pPr>
              <a:buFont typeface="Wingdings" panose="05000000000000000000" pitchFamily="2" charset="2"/>
              <a:buChar char="§"/>
            </a:pPr>
            <a:r>
              <a:rPr lang="uz-Cyrl-UZ" sz="1900" b="1" dirty="0" smtClean="0"/>
              <a:t>Инвесторларга нисбатан камситишга йўл қўймаслик;</a:t>
            </a:r>
          </a:p>
          <a:p>
            <a:pPr>
              <a:buFont typeface="Wingdings" panose="05000000000000000000" pitchFamily="2" charset="2"/>
              <a:buChar char="§"/>
            </a:pPr>
            <a:r>
              <a:rPr lang="uz-Cyrl-UZ" sz="1900" b="1" dirty="0" smtClean="0"/>
              <a:t>Инвесторларнинг виждонлилиги презумпцияси.</a:t>
            </a:r>
            <a:r>
              <a:rPr lang="uz-Cyrl-UZ" sz="1900" b="1" dirty="0"/>
              <a:t/>
            </a:r>
            <a:br>
              <a:rPr lang="uz-Cyrl-UZ" sz="1900" b="1" dirty="0"/>
            </a:br>
            <a:endParaRPr lang="uz-Cyrl-UZ" sz="1900" b="1" dirty="0" smtClean="0"/>
          </a:p>
          <a:p>
            <a:pPr marL="114300" indent="0" algn="ctr">
              <a:buNone/>
            </a:pPr>
            <a:r>
              <a:rPr lang="uz-Cyrl-UZ" b="1" dirty="0"/>
              <a:t/>
            </a:r>
            <a:br>
              <a:rPr lang="uz-Cyrl-UZ" b="1" dirty="0"/>
            </a:br>
            <a:endParaRPr lang="ru-RU" dirty="0">
              <a:latin typeface="Raleway Thin" panose="020B0604020202020204" charset="0"/>
            </a:endParaRPr>
          </a:p>
        </p:txBody>
      </p:sp>
      <p:pic>
        <p:nvPicPr>
          <p:cNvPr id="7" name="Picture 2" descr="C:\Users\u21018\Desktop\Moliyaviy rejalashtirish nima uchun kerak_ Moliyaviy rejalashtirish va prognozlash. Strategik moliyaviy rejalashtirish_files\8274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364" y="449711"/>
            <a:ext cx="2047462" cy="379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38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808382" y="321365"/>
            <a:ext cx="4625009" cy="4369904"/>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uz-Cyrl-UZ" sz="1400" b="1" dirty="0" smtClean="0"/>
              <a:t>Ўзбекистон Республикасида инвесторларнинг ҳуқуқлари</a:t>
            </a:r>
            <a:r>
              <a:rPr lang="ru-RU" sz="1400" b="1" dirty="0" smtClean="0"/>
              <a:t>:</a:t>
            </a:r>
            <a:br>
              <a:rPr lang="ru-RU" sz="1400" b="1" dirty="0" smtClean="0"/>
            </a:br>
            <a:r>
              <a:rPr lang="ru-RU" sz="1400" b="1" dirty="0" smtClean="0"/>
              <a:t/>
            </a:r>
            <a:br>
              <a:rPr lang="ru-RU" sz="1400" b="1" dirty="0" smtClean="0"/>
            </a:br>
            <a:r>
              <a:rPr lang="ru-RU" sz="1400" dirty="0" smtClean="0"/>
              <a:t>-</a:t>
            </a:r>
            <a:r>
              <a:rPr lang="ru-RU" sz="1400" dirty="0" err="1" smtClean="0"/>
              <a:t>Ўзбекистон</a:t>
            </a:r>
            <a:r>
              <a:rPr lang="ru-RU" sz="1400" dirty="0" smtClean="0"/>
              <a:t> </a:t>
            </a:r>
            <a:r>
              <a:rPr lang="ru-RU" sz="1400" dirty="0" err="1" smtClean="0"/>
              <a:t>Республикасининг</a:t>
            </a:r>
            <a:r>
              <a:rPr lang="ru-RU" sz="1400" dirty="0" smtClean="0"/>
              <a:t> </a:t>
            </a:r>
            <a:r>
              <a:rPr lang="ru-RU" sz="1400" dirty="0" err="1" smtClean="0"/>
              <a:t>қонун</a:t>
            </a:r>
            <a:r>
              <a:rPr lang="ru-RU" sz="1400" dirty="0" smtClean="0"/>
              <a:t> </a:t>
            </a:r>
            <a:r>
              <a:rPr lang="ru-RU" sz="1400" dirty="0" err="1" smtClean="0"/>
              <a:t>хужжатларига</a:t>
            </a:r>
            <a:r>
              <a:rPr lang="ru-RU" sz="1400" dirty="0" smtClean="0"/>
              <a:t> </a:t>
            </a:r>
            <a:r>
              <a:rPr lang="ru-RU" sz="1400" dirty="0" err="1" smtClean="0"/>
              <a:t>зид</a:t>
            </a:r>
            <a:r>
              <a:rPr lang="ru-RU" sz="1400" dirty="0" smtClean="0"/>
              <a:t> </a:t>
            </a:r>
            <a:r>
              <a:rPr lang="ru-RU" sz="1400" dirty="0" err="1" smtClean="0"/>
              <a:t>бўлмаган</a:t>
            </a:r>
            <a:r>
              <a:rPr lang="ru-RU" sz="1400" dirty="0" smtClean="0"/>
              <a:t> инвестиция </a:t>
            </a:r>
            <a:r>
              <a:rPr lang="ru-RU" sz="1400" dirty="0" err="1" smtClean="0"/>
              <a:t>фаолиятини</a:t>
            </a:r>
            <a:r>
              <a:rPr lang="ru-RU" sz="1400" dirty="0" smtClean="0"/>
              <a:t> </a:t>
            </a:r>
            <a:r>
              <a:rPr lang="ru-RU" sz="1400" dirty="0" err="1" smtClean="0"/>
              <a:t>эркин</a:t>
            </a:r>
            <a:r>
              <a:rPr lang="ru-RU" sz="1400" dirty="0" smtClean="0"/>
              <a:t> </a:t>
            </a:r>
            <a:r>
              <a:rPr lang="ru-RU" sz="1400" dirty="0" err="1" smtClean="0"/>
              <a:t>амалга</a:t>
            </a:r>
            <a:r>
              <a:rPr lang="ru-RU" sz="1400" dirty="0" smtClean="0"/>
              <a:t> </a:t>
            </a:r>
            <a:r>
              <a:rPr lang="ru-RU" sz="1400" dirty="0" err="1" smtClean="0"/>
              <a:t>оширишга</a:t>
            </a:r>
            <a:r>
              <a:rPr lang="ru-RU" sz="1400" dirty="0" smtClean="0"/>
              <a:t>, инвестиция </a:t>
            </a:r>
            <a:r>
              <a:rPr lang="ru-RU" sz="1400" dirty="0" err="1" smtClean="0"/>
              <a:t>қилишни</a:t>
            </a:r>
            <a:r>
              <a:rPr lang="ru-RU" sz="1400" dirty="0" smtClean="0"/>
              <a:t> </a:t>
            </a:r>
            <a:r>
              <a:rPr lang="ru-RU" sz="1400" dirty="0" err="1" smtClean="0"/>
              <a:t>амалга</a:t>
            </a:r>
            <a:r>
              <a:rPr lang="ru-RU" sz="1400" dirty="0" smtClean="0"/>
              <a:t> </a:t>
            </a:r>
            <a:r>
              <a:rPr lang="ru-RU" sz="1400" dirty="0" err="1" smtClean="0"/>
              <a:t>ошириш</a:t>
            </a:r>
            <a:r>
              <a:rPr lang="ru-RU" sz="1400" dirty="0" smtClean="0"/>
              <a:t> </a:t>
            </a:r>
            <a:r>
              <a:rPr lang="ru-RU" sz="1400" dirty="0" err="1" smtClean="0"/>
              <a:t>ҳажмларини</a:t>
            </a:r>
            <a:r>
              <a:rPr lang="ru-RU" sz="1400" dirty="0" smtClean="0"/>
              <a:t>, </a:t>
            </a:r>
            <a:r>
              <a:rPr lang="ru-RU" sz="1400" dirty="0" err="1" smtClean="0"/>
              <a:t>турларини</a:t>
            </a:r>
            <a:r>
              <a:rPr lang="ru-RU" sz="1400" dirty="0" smtClean="0"/>
              <a:t>, </a:t>
            </a:r>
            <a:r>
              <a:rPr lang="ru-RU" sz="1400" dirty="0" err="1" smtClean="0"/>
              <a:t>шаклларини</a:t>
            </a:r>
            <a:r>
              <a:rPr lang="ru-RU" sz="1400" dirty="0" smtClean="0"/>
              <a:t>, </a:t>
            </a:r>
            <a:r>
              <a:rPr lang="ru-RU" sz="1400" dirty="0" err="1" smtClean="0"/>
              <a:t>соҳасини</a:t>
            </a:r>
            <a:r>
              <a:rPr lang="ru-RU" sz="1400" dirty="0" smtClean="0"/>
              <a:t> </a:t>
            </a:r>
            <a:r>
              <a:rPr lang="ru-RU" sz="1400" dirty="0" err="1" smtClean="0"/>
              <a:t>ва</a:t>
            </a:r>
            <a:r>
              <a:rPr lang="ru-RU" sz="1400" dirty="0" smtClean="0"/>
              <a:t> </a:t>
            </a:r>
            <a:r>
              <a:rPr lang="ru-RU" sz="1400" dirty="0" err="1" smtClean="0"/>
              <a:t>йўналишларини</a:t>
            </a:r>
            <a:r>
              <a:rPr lang="ru-RU" sz="1400" dirty="0" smtClean="0"/>
              <a:t> </a:t>
            </a:r>
            <a:r>
              <a:rPr lang="ru-RU" sz="1400" dirty="0" err="1" smtClean="0"/>
              <a:t>мустақил</a:t>
            </a:r>
            <a:r>
              <a:rPr lang="ru-RU" sz="1400" dirty="0" smtClean="0"/>
              <a:t> </a:t>
            </a:r>
            <a:r>
              <a:rPr lang="ru-RU" sz="1400" dirty="0" err="1" smtClean="0"/>
              <a:t>равишда</a:t>
            </a:r>
            <a:r>
              <a:rPr lang="ru-RU" sz="1400" dirty="0" smtClean="0"/>
              <a:t> </a:t>
            </a:r>
            <a:r>
              <a:rPr lang="ru-RU" sz="1400" dirty="0" err="1" smtClean="0"/>
              <a:t>белгилашга</a:t>
            </a:r>
            <a:r>
              <a:rPr lang="ru-RU" sz="1400" dirty="0" smtClean="0"/>
              <a:t>;</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-инвестиция </a:t>
            </a:r>
            <a:r>
              <a:rPr lang="ru-RU" sz="1400" dirty="0" err="1" smtClean="0"/>
              <a:t>фаолиятини</a:t>
            </a:r>
            <a:r>
              <a:rPr lang="ru-RU" sz="1400" dirty="0" smtClean="0"/>
              <a:t> </a:t>
            </a:r>
            <a:r>
              <a:rPr lang="ru-RU" sz="1400" dirty="0" err="1" smtClean="0"/>
              <a:t>амалга</a:t>
            </a:r>
            <a:r>
              <a:rPr lang="ru-RU" sz="1400" dirty="0" smtClean="0"/>
              <a:t> </a:t>
            </a:r>
            <a:r>
              <a:rPr lang="ru-RU" sz="1400" dirty="0" err="1" smtClean="0"/>
              <a:t>ошириш</a:t>
            </a:r>
            <a:r>
              <a:rPr lang="ru-RU" sz="1400" dirty="0" smtClean="0"/>
              <a:t> </a:t>
            </a:r>
            <a:r>
              <a:rPr lang="ru-RU" sz="1400" dirty="0" err="1" smtClean="0"/>
              <a:t>учун</a:t>
            </a:r>
            <a:r>
              <a:rPr lang="ru-RU" sz="1400" dirty="0" smtClean="0"/>
              <a:t> </a:t>
            </a:r>
            <a:r>
              <a:rPr lang="ru-RU" sz="1400" dirty="0" err="1" smtClean="0"/>
              <a:t>юридик</a:t>
            </a:r>
            <a:r>
              <a:rPr lang="ru-RU" sz="1400" dirty="0" smtClean="0"/>
              <a:t> </a:t>
            </a:r>
            <a:r>
              <a:rPr lang="ru-RU" sz="1400" dirty="0" err="1" smtClean="0"/>
              <a:t>ва</a:t>
            </a:r>
            <a:r>
              <a:rPr lang="ru-RU" sz="1400" dirty="0" smtClean="0"/>
              <a:t> </a:t>
            </a:r>
            <a:r>
              <a:rPr lang="ru-RU" sz="1400" dirty="0" err="1" smtClean="0"/>
              <a:t>жисмоний</a:t>
            </a:r>
            <a:r>
              <a:rPr lang="ru-RU" sz="1400" dirty="0" smtClean="0"/>
              <a:t> </a:t>
            </a:r>
            <a:r>
              <a:rPr lang="ru-RU" sz="1400" dirty="0" err="1" smtClean="0"/>
              <a:t>шахслар</a:t>
            </a:r>
            <a:r>
              <a:rPr lang="ru-RU" sz="1400" dirty="0" smtClean="0"/>
              <a:t> </a:t>
            </a:r>
            <a:r>
              <a:rPr lang="ru-RU" sz="1400" dirty="0" err="1" smtClean="0"/>
              <a:t>шартномалар</a:t>
            </a:r>
            <a:r>
              <a:rPr lang="ru-RU" sz="1400" dirty="0" smtClean="0"/>
              <a:t> </a:t>
            </a:r>
            <a:r>
              <a:rPr lang="ru-RU" sz="1400" dirty="0" err="1" smtClean="0"/>
              <a:t>тузишга</a:t>
            </a:r>
            <a:r>
              <a:rPr lang="ru-RU" sz="1400" dirty="0" smtClean="0"/>
              <a:t>;</a:t>
            </a:r>
            <a:br>
              <a:rPr lang="ru-RU" sz="1400" dirty="0" smtClean="0"/>
            </a:br>
            <a:r>
              <a:rPr lang="ru-RU" sz="1400" dirty="0"/>
              <a:t/>
            </a:r>
            <a:br>
              <a:rPr lang="ru-RU" sz="1400" dirty="0"/>
            </a:br>
            <a:r>
              <a:rPr lang="ru-RU" sz="1400" dirty="0" smtClean="0"/>
              <a:t/>
            </a:r>
            <a:br>
              <a:rPr lang="ru-RU" sz="1400" dirty="0" smtClean="0"/>
            </a:br>
            <a:r>
              <a:rPr lang="ru-RU" sz="1400" dirty="0" smtClean="0"/>
              <a:t>-</a:t>
            </a:r>
            <a:r>
              <a:rPr lang="ru-RU" sz="1400" dirty="0" err="1" smtClean="0"/>
              <a:t>ўз</a:t>
            </a:r>
            <a:r>
              <a:rPr lang="ru-RU" sz="1400" dirty="0" smtClean="0"/>
              <a:t> </a:t>
            </a:r>
            <a:r>
              <a:rPr lang="ru-RU" sz="1400" dirty="0" err="1" smtClean="0"/>
              <a:t>инвестицияларига</a:t>
            </a:r>
            <a:r>
              <a:rPr lang="ru-RU" sz="1400" dirty="0" smtClean="0"/>
              <a:t> </a:t>
            </a:r>
            <a:r>
              <a:rPr lang="ru-RU" sz="1400" dirty="0" err="1" smtClean="0"/>
              <a:t>ва</a:t>
            </a:r>
            <a:r>
              <a:rPr lang="ru-RU" sz="1400" dirty="0" smtClean="0"/>
              <a:t> инвестиция </a:t>
            </a:r>
            <a:r>
              <a:rPr lang="ru-RU" sz="1400" dirty="0" err="1" smtClean="0"/>
              <a:t>фаолияти</a:t>
            </a:r>
            <a:r>
              <a:rPr lang="ru-RU" sz="1400" dirty="0" smtClean="0"/>
              <a:t> </a:t>
            </a:r>
            <a:r>
              <a:rPr lang="ru-RU" sz="1400" dirty="0" err="1" smtClean="0"/>
              <a:t>натижаларига</a:t>
            </a:r>
            <a:r>
              <a:rPr lang="ru-RU" sz="1400" dirty="0" smtClean="0"/>
              <a:t> </a:t>
            </a:r>
            <a:r>
              <a:rPr lang="ru-RU" sz="1400" dirty="0" err="1" smtClean="0"/>
              <a:t>эгалик</a:t>
            </a:r>
            <a:r>
              <a:rPr lang="ru-RU" sz="1400" dirty="0" smtClean="0"/>
              <a:t> </a:t>
            </a:r>
            <a:r>
              <a:rPr lang="ru-RU" sz="1400" dirty="0" err="1" smtClean="0"/>
              <a:t>қилишга</a:t>
            </a:r>
            <a:r>
              <a:rPr lang="ru-RU" sz="1400" dirty="0" smtClean="0"/>
              <a:t>, </a:t>
            </a:r>
            <a:r>
              <a:rPr lang="ru-RU" sz="1400" dirty="0" err="1" smtClean="0"/>
              <a:t>улардан</a:t>
            </a:r>
            <a:r>
              <a:rPr lang="ru-RU" sz="1400" dirty="0" smtClean="0"/>
              <a:t> </a:t>
            </a:r>
            <a:r>
              <a:rPr lang="ru-RU" sz="1400" dirty="0" err="1" smtClean="0"/>
              <a:t>фойдаланишга</a:t>
            </a:r>
            <a:r>
              <a:rPr lang="ru-RU" sz="1400" dirty="0" smtClean="0"/>
              <a:t> </a:t>
            </a:r>
            <a:r>
              <a:rPr lang="ru-RU" sz="1400" dirty="0" err="1" smtClean="0"/>
              <a:t>ҳамда</a:t>
            </a:r>
            <a:r>
              <a:rPr lang="ru-RU" sz="1400" dirty="0" smtClean="0"/>
              <a:t> </a:t>
            </a:r>
            <a:r>
              <a:rPr lang="ru-RU" sz="1400" dirty="0" err="1" smtClean="0"/>
              <a:t>уларни</a:t>
            </a:r>
            <a:r>
              <a:rPr lang="ru-RU" sz="1400" dirty="0" smtClean="0"/>
              <a:t> </a:t>
            </a:r>
            <a:r>
              <a:rPr lang="ru-RU" sz="1400" dirty="0" err="1" smtClean="0"/>
              <a:t>тасарруф</a:t>
            </a:r>
            <a:r>
              <a:rPr lang="ru-RU" sz="1400" dirty="0" smtClean="0"/>
              <a:t> </a:t>
            </a:r>
            <a:r>
              <a:rPr lang="ru-RU" sz="1400" dirty="0" err="1" smtClean="0"/>
              <a:t>этишга</a:t>
            </a:r>
            <a:r>
              <a:rPr lang="ru-RU" sz="1400" dirty="0" smtClean="0"/>
              <a:t>, </a:t>
            </a:r>
            <a:r>
              <a:rPr lang="ru-RU" sz="1400" dirty="0" err="1" smtClean="0"/>
              <a:t>шунингдек</a:t>
            </a:r>
            <a:r>
              <a:rPr lang="ru-RU" sz="1400" dirty="0" smtClean="0"/>
              <a:t> инвестиция </a:t>
            </a:r>
            <a:r>
              <a:rPr lang="ru-RU" sz="1400" dirty="0" err="1" smtClean="0"/>
              <a:t>фаолияти</a:t>
            </a:r>
            <a:r>
              <a:rPr lang="ru-RU" sz="1400" dirty="0" smtClean="0"/>
              <a:t> </a:t>
            </a:r>
            <a:r>
              <a:rPr lang="ru-RU" sz="1400" dirty="0" err="1" smtClean="0"/>
              <a:t>натижаларини</a:t>
            </a:r>
            <a:r>
              <a:rPr lang="ru-RU" sz="1400" dirty="0" smtClean="0"/>
              <a:t> </a:t>
            </a:r>
            <a:r>
              <a:rPr lang="ru-RU" sz="1400" dirty="0" err="1" smtClean="0"/>
              <a:t>сотишга</a:t>
            </a:r>
            <a:r>
              <a:rPr lang="ru-RU" sz="1400" dirty="0" smtClean="0"/>
              <a:t> </a:t>
            </a:r>
            <a:r>
              <a:rPr lang="ru-RU" sz="1400" dirty="0" err="1" smtClean="0"/>
              <a:t>ва</a:t>
            </a:r>
            <a:r>
              <a:rPr lang="ru-RU" sz="1400" dirty="0" smtClean="0"/>
              <a:t> </a:t>
            </a:r>
            <a:r>
              <a:rPr lang="ru-RU" sz="1400" dirty="0" err="1" smtClean="0"/>
              <a:t>олиб</a:t>
            </a:r>
            <a:r>
              <a:rPr lang="ru-RU" sz="1400" dirty="0" smtClean="0"/>
              <a:t> </a:t>
            </a:r>
            <a:r>
              <a:rPr lang="ru-RU" sz="1400" dirty="0" err="1" smtClean="0"/>
              <a:t>чиқишга</a:t>
            </a:r>
            <a:r>
              <a:rPr lang="ru-RU" sz="1400" dirty="0" smtClean="0"/>
              <a:t>;</a:t>
            </a:r>
            <a:br>
              <a:rPr lang="ru-RU" sz="1400" dirty="0" smtClean="0"/>
            </a:br>
            <a:r>
              <a:rPr lang="ru-RU" sz="1400" dirty="0" smtClean="0"/>
              <a:t/>
            </a:r>
            <a:br>
              <a:rPr lang="ru-RU" sz="1400" dirty="0" smtClean="0"/>
            </a:br>
            <a:r>
              <a:rPr lang="ru-RU" sz="1400" dirty="0" smtClean="0"/>
              <a:t>-</a:t>
            </a:r>
            <a:r>
              <a:rPr lang="ru-RU" sz="1400" dirty="0" err="1" smtClean="0"/>
              <a:t>давлат</a:t>
            </a:r>
            <a:r>
              <a:rPr lang="ru-RU" sz="1400" dirty="0" smtClean="0"/>
              <a:t> </a:t>
            </a:r>
            <a:r>
              <a:rPr lang="ru-RU" sz="1400" dirty="0" err="1" smtClean="0"/>
              <a:t>бошқаруви</a:t>
            </a:r>
            <a:r>
              <a:rPr lang="ru-RU" sz="1400" dirty="0" smtClean="0"/>
              <a:t> </a:t>
            </a:r>
            <a:r>
              <a:rPr lang="ru-RU" sz="1400" dirty="0" err="1" smtClean="0"/>
              <a:t>органлари</a:t>
            </a:r>
            <a:r>
              <a:rPr lang="ru-RU" sz="1400" dirty="0" smtClean="0"/>
              <a:t>, </a:t>
            </a:r>
            <a:r>
              <a:rPr lang="ru-RU" sz="1400" dirty="0" err="1" smtClean="0"/>
              <a:t>маҳаллий</a:t>
            </a:r>
            <a:r>
              <a:rPr lang="ru-RU" sz="1400" dirty="0" smtClean="0"/>
              <a:t> </a:t>
            </a:r>
            <a:r>
              <a:rPr lang="ru-RU" sz="1400" dirty="0" err="1" smtClean="0"/>
              <a:t>давлат</a:t>
            </a:r>
            <a:r>
              <a:rPr lang="ru-RU" sz="1400" dirty="0" smtClean="0"/>
              <a:t> </a:t>
            </a:r>
            <a:r>
              <a:rPr lang="ru-RU" sz="1400" dirty="0" err="1" smtClean="0"/>
              <a:t>ҳокимияти</a:t>
            </a:r>
            <a:r>
              <a:rPr lang="ru-RU" sz="1400" dirty="0" smtClean="0"/>
              <a:t> </a:t>
            </a:r>
            <a:r>
              <a:rPr lang="ru-RU" sz="1400" dirty="0" err="1" smtClean="0"/>
              <a:t>органлари</a:t>
            </a:r>
            <a:r>
              <a:rPr lang="ru-RU" sz="1400" dirty="0" smtClean="0"/>
              <a:t> </a:t>
            </a:r>
            <a:r>
              <a:rPr lang="ru-RU" sz="1400" dirty="0" err="1" smtClean="0"/>
              <a:t>ва</a:t>
            </a:r>
            <a:r>
              <a:rPr lang="ru-RU" sz="1400" dirty="0" smtClean="0"/>
              <a:t> улар </a:t>
            </a:r>
            <a:r>
              <a:rPr lang="ru-RU" sz="1400" dirty="0" err="1" smtClean="0"/>
              <a:t>мансабдор</a:t>
            </a:r>
            <a:r>
              <a:rPr lang="ru-RU" sz="1400" dirty="0" smtClean="0"/>
              <a:t> </a:t>
            </a:r>
            <a:r>
              <a:rPr lang="ru-RU" sz="1400" dirty="0" err="1" smtClean="0"/>
              <a:t>шахсларининг</a:t>
            </a:r>
            <a:r>
              <a:rPr lang="ru-RU" sz="1400" dirty="0" smtClean="0"/>
              <a:t> </a:t>
            </a:r>
            <a:r>
              <a:rPr lang="ru-RU" sz="1400" dirty="0" err="1" smtClean="0"/>
              <a:t>қонунга</a:t>
            </a:r>
            <a:r>
              <a:rPr lang="ru-RU" sz="1400" dirty="0" smtClean="0"/>
              <a:t> </a:t>
            </a:r>
            <a:r>
              <a:rPr lang="ru-RU" sz="1400" dirty="0" err="1" smtClean="0"/>
              <a:t>хилоф</a:t>
            </a:r>
            <a:r>
              <a:rPr lang="ru-RU" sz="1400" dirty="0" smtClean="0"/>
              <a:t> </a:t>
            </a:r>
            <a:r>
              <a:rPr lang="ru-RU" sz="1400" dirty="0" err="1" smtClean="0"/>
              <a:t>ҳаракатлари</a:t>
            </a:r>
            <a:r>
              <a:rPr lang="ru-RU" sz="1400" dirty="0" smtClean="0"/>
              <a:t> (</a:t>
            </a:r>
            <a:r>
              <a:rPr lang="ru-RU" sz="1400" dirty="0" err="1" smtClean="0"/>
              <a:t>ҳаракатсизлиги</a:t>
            </a:r>
            <a:r>
              <a:rPr lang="ru-RU" sz="1400" dirty="0" smtClean="0"/>
              <a:t>) </a:t>
            </a:r>
            <a:r>
              <a:rPr lang="ru-RU" sz="1400" dirty="0" err="1" smtClean="0"/>
              <a:t>ва</a:t>
            </a:r>
            <a:r>
              <a:rPr lang="ru-RU" sz="1400" dirty="0" smtClean="0"/>
              <a:t> </a:t>
            </a:r>
            <a:r>
              <a:rPr lang="ru-RU" sz="1400" dirty="0" err="1" smtClean="0"/>
              <a:t>қарорлари</a:t>
            </a:r>
            <a:r>
              <a:rPr lang="ru-RU" sz="1400" dirty="0" smtClean="0"/>
              <a:t> </a:t>
            </a:r>
            <a:r>
              <a:rPr lang="ru-RU" sz="1400" dirty="0" err="1" smtClean="0"/>
              <a:t>натижасида</a:t>
            </a:r>
            <a:r>
              <a:rPr lang="ru-RU" sz="1400" dirty="0" smtClean="0"/>
              <a:t> </a:t>
            </a:r>
            <a:r>
              <a:rPr lang="ru-RU" sz="1400" dirty="0" err="1" smtClean="0"/>
              <a:t>етказилган</a:t>
            </a:r>
            <a:r>
              <a:rPr lang="ru-RU" sz="1400" dirty="0" smtClean="0"/>
              <a:t> </a:t>
            </a:r>
            <a:r>
              <a:rPr lang="ru-RU" sz="1400" dirty="0" err="1" smtClean="0"/>
              <a:t>зарар</a:t>
            </a:r>
            <a:r>
              <a:rPr lang="ru-RU" sz="1400" dirty="0" smtClean="0"/>
              <a:t> </a:t>
            </a:r>
            <a:r>
              <a:rPr lang="ru-RU" sz="1400" dirty="0" err="1" smtClean="0"/>
              <a:t>учун</a:t>
            </a:r>
            <a:r>
              <a:rPr lang="ru-RU" sz="1400" dirty="0" smtClean="0"/>
              <a:t> </a:t>
            </a:r>
            <a:r>
              <a:rPr lang="ru-RU" sz="1400" dirty="0" err="1" smtClean="0"/>
              <a:t>товон</a:t>
            </a:r>
            <a:r>
              <a:rPr lang="ru-RU" sz="1400" dirty="0" smtClean="0"/>
              <a:t> </a:t>
            </a:r>
            <a:r>
              <a:rPr lang="ru-RU" sz="1400" dirty="0" err="1" smtClean="0"/>
              <a:t>олишга</a:t>
            </a:r>
            <a:r>
              <a:rPr lang="ru-RU" sz="1400" dirty="0" smtClean="0"/>
              <a:t> </a:t>
            </a:r>
            <a:r>
              <a:rPr lang="ru-RU" sz="1400" dirty="0" err="1" smtClean="0"/>
              <a:t>ҳақли</a:t>
            </a:r>
            <a:r>
              <a:rPr lang="ru-RU" sz="1400" dirty="0" smtClean="0"/>
              <a:t>.</a:t>
            </a:r>
            <a:r>
              <a:rPr lang="ru-RU" sz="2000" dirty="0"/>
              <a:t/>
            </a:r>
            <a:br>
              <a:rPr lang="ru-RU" sz="2000" dirty="0"/>
            </a:br>
            <a:endParaRPr lang="ru-RU" sz="2000"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chemeClr val="lt1"/>
              </a:solidFill>
              <a:latin typeface="Barlow"/>
              <a:ea typeface="Barlow"/>
              <a:cs typeface="Barlow"/>
              <a:sym typeface="Barlow"/>
            </a:endParaRPr>
          </a:p>
        </p:txBody>
      </p:sp>
      <p:pic>
        <p:nvPicPr>
          <p:cNvPr id="2056" name="Picture 8" descr="Командная работа — стоковое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610" y="321364"/>
            <a:ext cx="2947304" cy="436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5"/>
          <p:cNvSpPr txBox="1">
            <a:spLocks noGrp="1"/>
          </p:cNvSpPr>
          <p:nvPr>
            <p:ph type="ctrTitle"/>
          </p:nvPr>
        </p:nvSpPr>
        <p:spPr>
          <a:xfrm>
            <a:off x="437322" y="321365"/>
            <a:ext cx="4883427" cy="4369904"/>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uz-Cyrl-UZ" sz="1400" b="1" dirty="0" smtClean="0"/>
              <a:t>Ўзбекистон Республикасида инвесторларнинг мажбуриятлари</a:t>
            </a:r>
            <a:r>
              <a:rPr lang="ru-RU" sz="1400" b="1" dirty="0" smtClean="0"/>
              <a:t>:</a:t>
            </a:r>
            <a:br>
              <a:rPr lang="ru-RU" sz="1400" b="1" dirty="0" smtClean="0"/>
            </a:br>
            <a:r>
              <a:rPr lang="ru-RU" sz="1400" b="1" dirty="0" smtClean="0"/>
              <a:t/>
            </a:r>
            <a:br>
              <a:rPr lang="ru-RU" sz="1400" b="1" dirty="0" smtClean="0"/>
            </a:br>
            <a:r>
              <a:rPr lang="ru-RU" sz="1400" dirty="0" smtClean="0"/>
              <a:t>-</a:t>
            </a:r>
            <a:r>
              <a:rPr lang="ru-RU" sz="1400" dirty="0" err="1" smtClean="0"/>
              <a:t>солиқлар</a:t>
            </a:r>
            <a:r>
              <a:rPr lang="ru-RU" sz="1400" dirty="0" smtClean="0"/>
              <a:t> </a:t>
            </a:r>
            <a:r>
              <a:rPr lang="ru-RU" sz="1400" dirty="0" err="1" smtClean="0"/>
              <a:t>ва</a:t>
            </a:r>
            <a:r>
              <a:rPr lang="ru-RU" sz="1400" dirty="0" smtClean="0"/>
              <a:t> </a:t>
            </a:r>
            <a:r>
              <a:rPr lang="ru-RU" sz="1400" dirty="0" err="1" smtClean="0"/>
              <a:t>мажбурий</a:t>
            </a:r>
            <a:r>
              <a:rPr lang="ru-RU" sz="1400" dirty="0" smtClean="0"/>
              <a:t> </a:t>
            </a:r>
            <a:r>
              <a:rPr lang="ru-RU" sz="1400" dirty="0" err="1" smtClean="0"/>
              <a:t>тўловларни</a:t>
            </a:r>
            <a:r>
              <a:rPr lang="ru-RU" sz="1400" dirty="0" smtClean="0"/>
              <a:t> </a:t>
            </a:r>
            <a:r>
              <a:rPr lang="ru-RU" sz="1400" dirty="0" err="1" smtClean="0"/>
              <a:t>тўлаш</a:t>
            </a:r>
            <a:r>
              <a:rPr lang="ru-RU" sz="1400" dirty="0" smtClean="0"/>
              <a:t>;</a:t>
            </a:r>
            <a:br>
              <a:rPr lang="ru-RU" sz="1400" dirty="0" smtClean="0"/>
            </a:br>
            <a:r>
              <a:rPr lang="ru-RU" sz="1400" dirty="0" smtClean="0"/>
              <a:t/>
            </a:r>
            <a:br>
              <a:rPr lang="ru-RU" sz="1400" dirty="0" smtClean="0"/>
            </a:br>
            <a:r>
              <a:rPr lang="ru-RU" sz="1400" dirty="0" smtClean="0"/>
              <a:t>-инвестиция </a:t>
            </a:r>
            <a:r>
              <a:rPr lang="ru-RU" sz="1400" dirty="0" err="1" smtClean="0"/>
              <a:t>қилиш</a:t>
            </a:r>
            <a:r>
              <a:rPr lang="ru-RU" sz="1400" dirty="0" smtClean="0"/>
              <a:t> </a:t>
            </a:r>
            <a:r>
              <a:rPr lang="ru-RU" sz="1400" dirty="0" err="1" smtClean="0"/>
              <a:t>муносабати</a:t>
            </a:r>
            <a:r>
              <a:rPr lang="ru-RU" sz="1400" dirty="0" smtClean="0"/>
              <a:t> </a:t>
            </a:r>
            <a:r>
              <a:rPr lang="ru-RU" sz="1400" dirty="0" err="1" smtClean="0"/>
              <a:t>билан</a:t>
            </a:r>
            <a:r>
              <a:rPr lang="ru-RU" sz="1400" dirty="0" smtClean="0"/>
              <a:t> </a:t>
            </a:r>
            <a:r>
              <a:rPr lang="ru-RU" sz="1400" dirty="0" err="1" smtClean="0"/>
              <a:t>ўзи</a:t>
            </a:r>
            <a:r>
              <a:rPr lang="ru-RU" sz="1400" dirty="0" smtClean="0"/>
              <a:t> </a:t>
            </a:r>
            <a:r>
              <a:rPr lang="ru-RU" sz="1400" dirty="0" err="1" smtClean="0"/>
              <a:t>қабул</a:t>
            </a:r>
            <a:r>
              <a:rPr lang="ru-RU" sz="1400" dirty="0" smtClean="0"/>
              <a:t> </a:t>
            </a:r>
            <a:r>
              <a:rPr lang="ru-RU" sz="1400" dirty="0" err="1" smtClean="0"/>
              <a:t>қилган</a:t>
            </a:r>
            <a:r>
              <a:rPr lang="ru-RU" sz="1400" dirty="0" smtClean="0"/>
              <a:t> </a:t>
            </a:r>
            <a:r>
              <a:rPr lang="ru-RU" sz="1400" dirty="0" err="1" smtClean="0"/>
              <a:t>шартнома</a:t>
            </a:r>
            <a:r>
              <a:rPr lang="ru-RU" sz="1400" dirty="0" smtClean="0"/>
              <a:t> </a:t>
            </a:r>
            <a:r>
              <a:rPr lang="ru-RU" sz="1400" dirty="0" err="1" smtClean="0"/>
              <a:t>мажбуриятларини</a:t>
            </a:r>
            <a:r>
              <a:rPr lang="ru-RU" sz="1400" dirty="0" smtClean="0"/>
              <a:t> </a:t>
            </a:r>
            <a:r>
              <a:rPr lang="ru-RU" sz="1400" dirty="0" err="1" smtClean="0"/>
              <a:t>бажариши</a:t>
            </a:r>
            <a:r>
              <a:rPr lang="ru-RU" sz="1400" dirty="0" smtClean="0"/>
              <a:t>;</a:t>
            </a:r>
            <a:br>
              <a:rPr lang="ru-RU" sz="1400" dirty="0" smtClean="0"/>
            </a:br>
            <a:r>
              <a:rPr lang="ru-RU" sz="1400" dirty="0" smtClean="0"/>
              <a:t/>
            </a:r>
            <a:br>
              <a:rPr lang="ru-RU" sz="1400" dirty="0" smtClean="0"/>
            </a:br>
            <a:r>
              <a:rPr lang="ru-RU" sz="1400" dirty="0" smtClean="0"/>
              <a:t>-</a:t>
            </a:r>
            <a:r>
              <a:rPr lang="ru-RU" sz="1400" dirty="0" err="1" smtClean="0"/>
              <a:t>қонун</a:t>
            </a:r>
            <a:r>
              <a:rPr lang="ru-RU" sz="1400" dirty="0" smtClean="0"/>
              <a:t> </a:t>
            </a:r>
            <a:r>
              <a:rPr lang="ru-RU" sz="1400" dirty="0" err="1" smtClean="0"/>
              <a:t>ҳужжатлари</a:t>
            </a:r>
            <a:r>
              <a:rPr lang="ru-RU" sz="1400" dirty="0" smtClean="0"/>
              <a:t> </a:t>
            </a:r>
            <a:r>
              <a:rPr lang="ru-RU" sz="1400" dirty="0" err="1" smtClean="0"/>
              <a:t>талабларига</a:t>
            </a:r>
            <a:r>
              <a:rPr lang="ru-RU" sz="1400" dirty="0" smtClean="0"/>
              <a:t>, шу </a:t>
            </a:r>
            <a:r>
              <a:rPr lang="ru-RU" sz="1400" dirty="0" err="1" smtClean="0"/>
              <a:t>жумладан</a:t>
            </a:r>
            <a:r>
              <a:rPr lang="ru-RU" sz="1400" dirty="0" smtClean="0"/>
              <a:t> </a:t>
            </a:r>
            <a:r>
              <a:rPr lang="ru-RU" sz="1400" dirty="0" err="1" smtClean="0"/>
              <a:t>рақобат</a:t>
            </a:r>
            <a:r>
              <a:rPr lang="ru-RU" sz="1400" dirty="0" smtClean="0"/>
              <a:t> </a:t>
            </a:r>
            <a:r>
              <a:rPr lang="ru-RU" sz="1400" dirty="0" err="1" smtClean="0"/>
              <a:t>тўғрисидаги</a:t>
            </a:r>
            <a:r>
              <a:rPr lang="ru-RU" sz="1400" dirty="0" smtClean="0"/>
              <a:t>, </a:t>
            </a:r>
            <a:r>
              <a:rPr lang="ru-RU" sz="1400" dirty="0" err="1" smtClean="0"/>
              <a:t>коррупцияга</a:t>
            </a:r>
            <a:r>
              <a:rPr lang="ru-RU" sz="1400" dirty="0" smtClean="0"/>
              <a:t> </a:t>
            </a:r>
            <a:r>
              <a:rPr lang="ru-RU" sz="1400" dirty="0" err="1" smtClean="0"/>
              <a:t>қарши</a:t>
            </a:r>
            <a:r>
              <a:rPr lang="ru-RU" sz="1400" dirty="0" smtClean="0"/>
              <a:t> </a:t>
            </a:r>
            <a:r>
              <a:rPr lang="ru-RU" sz="1400" dirty="0" err="1" smtClean="0"/>
              <a:t>курашиш</a:t>
            </a:r>
            <a:r>
              <a:rPr lang="ru-RU" sz="1400" dirty="0" smtClean="0"/>
              <a:t> </a:t>
            </a:r>
            <a:r>
              <a:rPr lang="ru-RU" sz="1400" dirty="0" err="1" smtClean="0"/>
              <a:t>тўғрисидаги</a:t>
            </a:r>
            <a:r>
              <a:rPr lang="ru-RU" sz="1400" dirty="0" smtClean="0"/>
              <a:t>, </a:t>
            </a:r>
            <a:r>
              <a:rPr lang="ru-RU" sz="1400" dirty="0" err="1" smtClean="0"/>
              <a:t>инвестициялар</a:t>
            </a:r>
            <a:r>
              <a:rPr lang="ru-RU" sz="1400" dirty="0" smtClean="0"/>
              <a:t> </a:t>
            </a:r>
            <a:r>
              <a:rPr lang="ru-RU" sz="1400" dirty="0" err="1" smtClean="0"/>
              <a:t>ва</a:t>
            </a:r>
            <a:r>
              <a:rPr lang="ru-RU" sz="1400" dirty="0" smtClean="0"/>
              <a:t> инвестиция </a:t>
            </a:r>
            <a:r>
              <a:rPr lang="ru-RU" sz="1400" dirty="0" err="1" smtClean="0"/>
              <a:t>фаолияти</a:t>
            </a:r>
            <a:r>
              <a:rPr lang="ru-RU" sz="1400" dirty="0" smtClean="0"/>
              <a:t> </a:t>
            </a:r>
            <a:r>
              <a:rPr lang="ru-RU" sz="1400" dirty="0" err="1" smtClean="0"/>
              <a:t>тўғрисидаги,меҳнат</a:t>
            </a:r>
            <a:r>
              <a:rPr lang="ru-RU" sz="1400" dirty="0" smtClean="0"/>
              <a:t> </a:t>
            </a:r>
            <a:r>
              <a:rPr lang="ru-RU" sz="1400" dirty="0" err="1" smtClean="0"/>
              <a:t>тўғрисидаги</a:t>
            </a:r>
            <a:r>
              <a:rPr lang="ru-RU" sz="1400" dirty="0" smtClean="0"/>
              <a:t>, </a:t>
            </a:r>
            <a:r>
              <a:rPr lang="ru-RU" sz="1400" dirty="0" err="1" smtClean="0"/>
              <a:t>шаҳарсозлик</a:t>
            </a:r>
            <a:r>
              <a:rPr lang="ru-RU" sz="1400" dirty="0" smtClean="0"/>
              <a:t> </a:t>
            </a:r>
            <a:r>
              <a:rPr lang="ru-RU" sz="1400" dirty="0" err="1" smtClean="0"/>
              <a:t>тўғрисидаги</a:t>
            </a:r>
            <a:r>
              <a:rPr lang="ru-RU" sz="1400" dirty="0" smtClean="0"/>
              <a:t>, </a:t>
            </a:r>
            <a:r>
              <a:rPr lang="ru-RU" sz="1400" dirty="0" err="1" smtClean="0"/>
              <a:t>атроф-муҳитни</a:t>
            </a:r>
            <a:r>
              <a:rPr lang="ru-RU" sz="1400" dirty="0" smtClean="0"/>
              <a:t> </a:t>
            </a:r>
            <a:r>
              <a:rPr lang="ru-RU" sz="1400" dirty="0" err="1" smtClean="0"/>
              <a:t>муҳоқаза</a:t>
            </a:r>
            <a:r>
              <a:rPr lang="ru-RU" sz="1400" dirty="0" smtClean="0"/>
              <a:t> </a:t>
            </a:r>
            <a:r>
              <a:rPr lang="ru-RU" sz="1400" dirty="0" err="1" smtClean="0"/>
              <a:t>қилиш</a:t>
            </a:r>
            <a:r>
              <a:rPr lang="ru-RU" sz="1400" dirty="0" smtClean="0"/>
              <a:t> </a:t>
            </a:r>
            <a:r>
              <a:rPr lang="ru-RU" sz="1400" dirty="0" err="1" smtClean="0"/>
              <a:t>тўғрисидаги</a:t>
            </a:r>
            <a:r>
              <a:rPr lang="ru-RU" sz="1400" dirty="0" smtClean="0"/>
              <a:t> </a:t>
            </a:r>
            <a:r>
              <a:rPr lang="ru-RU" sz="1400" dirty="0" err="1" smtClean="0"/>
              <a:t>қонун</a:t>
            </a:r>
            <a:r>
              <a:rPr lang="ru-RU" sz="1400" dirty="0" smtClean="0"/>
              <a:t> </a:t>
            </a:r>
            <a:r>
              <a:rPr lang="ru-RU" sz="1400" dirty="0" err="1" smtClean="0"/>
              <a:t>ҳужжатлари</a:t>
            </a:r>
            <a:r>
              <a:rPr lang="ru-RU" sz="1400" dirty="0" smtClean="0"/>
              <a:t> </a:t>
            </a:r>
            <a:r>
              <a:rPr lang="ru-RU" sz="1400" dirty="0" err="1" smtClean="0"/>
              <a:t>талабларига</a:t>
            </a:r>
            <a:r>
              <a:rPr lang="ru-RU" sz="1400" dirty="0"/>
              <a:t>,</a:t>
            </a:r>
            <a:r>
              <a:rPr lang="ru-RU" sz="1400" dirty="0" smtClean="0"/>
              <a:t> </a:t>
            </a:r>
            <a:r>
              <a:rPr lang="ru-RU" sz="1400" dirty="0" err="1" smtClean="0"/>
              <a:t>риоя</a:t>
            </a:r>
            <a:r>
              <a:rPr lang="ru-RU" sz="1400" dirty="0" smtClean="0"/>
              <a:t> </a:t>
            </a:r>
            <a:r>
              <a:rPr lang="ru-RU" sz="1400" dirty="0" err="1" smtClean="0"/>
              <a:t>этиши</a:t>
            </a:r>
            <a:r>
              <a:rPr lang="ru-RU" sz="1400" dirty="0" smtClean="0"/>
              <a:t>;</a:t>
            </a:r>
            <a:br>
              <a:rPr lang="ru-RU" sz="1400" dirty="0" smtClean="0"/>
            </a:br>
            <a:r>
              <a:rPr lang="ru-RU" sz="1400" dirty="0" smtClean="0"/>
              <a:t>-</a:t>
            </a:r>
            <a:r>
              <a:rPr lang="ru-RU" sz="1400" dirty="0" err="1" smtClean="0"/>
              <a:t>шартнома</a:t>
            </a:r>
            <a:r>
              <a:rPr lang="ru-RU" sz="1400" dirty="0" smtClean="0"/>
              <a:t> </a:t>
            </a:r>
            <a:r>
              <a:rPr lang="ru-RU" sz="1400" dirty="0" err="1" smtClean="0"/>
              <a:t>шартларини</a:t>
            </a:r>
            <a:r>
              <a:rPr lang="ru-RU" sz="1400" dirty="0" smtClean="0"/>
              <a:t> </a:t>
            </a:r>
            <a:r>
              <a:rPr lang="ru-RU" sz="1400" dirty="0" err="1" smtClean="0"/>
              <a:t>бажармаганлиги</a:t>
            </a:r>
            <a:r>
              <a:rPr lang="ru-RU" sz="1400" dirty="0" smtClean="0"/>
              <a:t> </a:t>
            </a:r>
            <a:r>
              <a:rPr lang="ru-RU" sz="1400" dirty="0" err="1" smtClean="0"/>
              <a:t>ёки</a:t>
            </a:r>
            <a:r>
              <a:rPr lang="ru-RU" sz="1400" dirty="0" smtClean="0"/>
              <a:t> </a:t>
            </a:r>
            <a:r>
              <a:rPr lang="ru-RU" sz="1400" dirty="0" err="1" smtClean="0"/>
              <a:t>лозим</a:t>
            </a:r>
            <a:r>
              <a:rPr lang="ru-RU" sz="1400" dirty="0" smtClean="0"/>
              <a:t> </a:t>
            </a:r>
            <a:r>
              <a:rPr lang="ru-RU" sz="1400" dirty="0" err="1" smtClean="0"/>
              <a:t>даражада</a:t>
            </a:r>
            <a:r>
              <a:rPr lang="ru-RU" sz="1400" dirty="0" smtClean="0"/>
              <a:t> </a:t>
            </a:r>
            <a:r>
              <a:rPr lang="ru-RU" sz="1400" dirty="0" err="1" smtClean="0"/>
              <a:t>бажармаганлиги</a:t>
            </a:r>
            <a:r>
              <a:rPr lang="ru-RU" sz="1400" dirty="0" smtClean="0"/>
              <a:t> </a:t>
            </a:r>
            <a:r>
              <a:rPr lang="ru-RU" sz="1400" dirty="0" err="1" smtClean="0"/>
              <a:t>сабабли</a:t>
            </a:r>
            <a:r>
              <a:rPr lang="ru-RU" sz="1400" dirty="0" smtClean="0"/>
              <a:t> инвестиция </a:t>
            </a:r>
            <a:r>
              <a:rPr lang="ru-RU" sz="1400" dirty="0" err="1" smtClean="0"/>
              <a:t>фаолияти</a:t>
            </a:r>
            <a:r>
              <a:rPr lang="ru-RU" sz="1400" dirty="0" smtClean="0"/>
              <a:t> </a:t>
            </a:r>
            <a:r>
              <a:rPr lang="ru-RU" sz="1400" dirty="0" err="1" smtClean="0"/>
              <a:t>иштирокчисига</a:t>
            </a:r>
            <a:r>
              <a:rPr lang="ru-RU" sz="1400" dirty="0" smtClean="0"/>
              <a:t> </a:t>
            </a:r>
            <a:r>
              <a:rPr lang="ru-RU" sz="1400" dirty="0" err="1" smtClean="0"/>
              <a:t>етказилган</a:t>
            </a:r>
            <a:r>
              <a:rPr lang="ru-RU" sz="1400" dirty="0" smtClean="0"/>
              <a:t> </a:t>
            </a:r>
            <a:r>
              <a:rPr lang="ru-RU" sz="1400" dirty="0" err="1" smtClean="0"/>
              <a:t>зарарларнинг</a:t>
            </a:r>
            <a:r>
              <a:rPr lang="ru-RU" sz="1400" dirty="0" smtClean="0"/>
              <a:t> </a:t>
            </a:r>
            <a:r>
              <a:rPr lang="ru-RU" sz="1400" dirty="0" err="1" smtClean="0"/>
              <a:t>ўрнини</a:t>
            </a:r>
            <a:r>
              <a:rPr lang="ru-RU" sz="1400" dirty="0" smtClean="0"/>
              <a:t> </a:t>
            </a:r>
            <a:r>
              <a:rPr lang="ru-RU" sz="1400" dirty="0" err="1" smtClean="0"/>
              <a:t>қоплаши</a:t>
            </a:r>
            <a:r>
              <a:rPr lang="ru-RU" sz="1400" dirty="0" smtClean="0"/>
              <a:t>;</a:t>
            </a:r>
            <a:br>
              <a:rPr lang="ru-RU" sz="1400" dirty="0" smtClean="0"/>
            </a:br>
            <a:r>
              <a:rPr lang="ru-RU" sz="1400" dirty="0" err="1" smtClean="0"/>
              <a:t>ваколатли</a:t>
            </a:r>
            <a:r>
              <a:rPr lang="ru-RU" sz="1400" dirty="0" smtClean="0"/>
              <a:t> </a:t>
            </a:r>
            <a:r>
              <a:rPr lang="ru-RU" sz="1400" dirty="0" err="1" smtClean="0"/>
              <a:t>давлат</a:t>
            </a:r>
            <a:r>
              <a:rPr lang="ru-RU" sz="1400" dirty="0" smtClean="0"/>
              <a:t> </a:t>
            </a:r>
            <a:r>
              <a:rPr lang="ru-RU" sz="1400" dirty="0" err="1" smtClean="0"/>
              <a:t>бошқаруви</a:t>
            </a:r>
            <a:r>
              <a:rPr lang="ru-RU" sz="1400" dirty="0" smtClean="0"/>
              <a:t> </a:t>
            </a:r>
            <a:r>
              <a:rPr lang="ru-RU" sz="1400" dirty="0" err="1" smtClean="0"/>
              <a:t>органларининг</a:t>
            </a:r>
            <a:r>
              <a:rPr lang="ru-RU" sz="1400" dirty="0" smtClean="0"/>
              <a:t> </a:t>
            </a:r>
            <a:r>
              <a:rPr lang="ru-RU" sz="1400" dirty="0" err="1" smtClean="0"/>
              <a:t>ва</a:t>
            </a:r>
            <a:r>
              <a:rPr lang="ru-RU" sz="1400" dirty="0" smtClean="0"/>
              <a:t> </a:t>
            </a:r>
            <a:r>
              <a:rPr lang="ru-RU" sz="1400" dirty="0" err="1" smtClean="0"/>
              <a:t>маҳаллий</a:t>
            </a:r>
            <a:r>
              <a:rPr lang="ru-RU" sz="1400" dirty="0" smtClean="0"/>
              <a:t> </a:t>
            </a:r>
            <a:r>
              <a:rPr lang="ru-RU" sz="1400" dirty="0" err="1" smtClean="0"/>
              <a:t>давлат</a:t>
            </a:r>
            <a:r>
              <a:rPr lang="ru-RU" sz="1400" dirty="0" smtClean="0"/>
              <a:t> </a:t>
            </a:r>
            <a:r>
              <a:rPr lang="ru-RU" sz="1400" dirty="0" err="1" smtClean="0"/>
              <a:t>ҳокимияти</a:t>
            </a:r>
            <a:r>
              <a:rPr lang="ru-RU" sz="1400" dirty="0" smtClean="0"/>
              <a:t> </a:t>
            </a:r>
            <a:r>
              <a:rPr lang="ru-RU" sz="1400" dirty="0" err="1" smtClean="0"/>
              <a:t>органларининг</a:t>
            </a:r>
            <a:r>
              <a:rPr lang="ru-RU" sz="1400" dirty="0" smtClean="0"/>
              <a:t> </a:t>
            </a:r>
            <a:r>
              <a:rPr lang="ru-RU" sz="1400" dirty="0" err="1" smtClean="0"/>
              <a:t>ўз</a:t>
            </a:r>
            <a:r>
              <a:rPr lang="ru-RU" sz="1400" dirty="0" smtClean="0"/>
              <a:t> </a:t>
            </a:r>
            <a:r>
              <a:rPr lang="ru-RU" sz="1400" dirty="0" err="1" smtClean="0"/>
              <a:t>ваколатлари</a:t>
            </a:r>
            <a:r>
              <a:rPr lang="ru-RU" sz="1400" dirty="0" smtClean="0"/>
              <a:t> </a:t>
            </a:r>
            <a:r>
              <a:rPr lang="ru-RU" sz="1400" dirty="0" err="1" smtClean="0"/>
              <a:t>доирасида</a:t>
            </a:r>
            <a:r>
              <a:rPr lang="ru-RU" sz="1400" dirty="0" smtClean="0"/>
              <a:t> </a:t>
            </a:r>
            <a:r>
              <a:rPr lang="ru-RU" sz="1400" dirty="0" err="1" smtClean="0"/>
              <a:t>қўйиладиган</a:t>
            </a:r>
            <a:r>
              <a:rPr lang="ru-RU" sz="1400" dirty="0" smtClean="0"/>
              <a:t> </a:t>
            </a:r>
            <a:r>
              <a:rPr lang="ru-RU" sz="1400" dirty="0" err="1" smtClean="0"/>
              <a:t>талабларни</a:t>
            </a:r>
            <a:r>
              <a:rPr lang="ru-RU" sz="1400" dirty="0" smtClean="0"/>
              <a:t> </a:t>
            </a:r>
            <a:r>
              <a:rPr lang="ru-RU" sz="1400" dirty="0" err="1" smtClean="0"/>
              <a:t>бажариши</a:t>
            </a:r>
            <a:r>
              <a:rPr lang="ru-RU" sz="1400" dirty="0" smtClean="0"/>
              <a:t> </a:t>
            </a:r>
            <a:r>
              <a:rPr lang="ru-RU" sz="1400" dirty="0" err="1" smtClean="0"/>
              <a:t>шарт</a:t>
            </a:r>
            <a:r>
              <a:rPr lang="ru-RU" sz="1400" dirty="0" smtClean="0"/>
              <a:t>.</a:t>
            </a:r>
            <a:r>
              <a:rPr lang="ru-RU" sz="2000" dirty="0"/>
              <a:t/>
            </a:r>
            <a:br>
              <a:rPr lang="ru-RU" sz="2000" dirty="0"/>
            </a:br>
            <a:endParaRPr lang="ru-RU" sz="2000" dirty="0"/>
          </a:p>
        </p:txBody>
      </p:sp>
      <p:pic>
        <p:nvPicPr>
          <p:cNvPr id="5122" name="Picture 2" descr="Арбитражные управляющие и кадастровые инженеры попали под «регуляторную  гильотину» - legal.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027" y="321365"/>
            <a:ext cx="3425686" cy="43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941798"/>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294</Words>
  <Application>Microsoft Office PowerPoint</Application>
  <PresentationFormat>Экран (16:9)</PresentationFormat>
  <Paragraphs>35</Paragraphs>
  <Slides>11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Raleway Thin</vt:lpstr>
      <vt:lpstr>Calibri</vt:lpstr>
      <vt:lpstr>Arial</vt:lpstr>
      <vt:lpstr>Wingdings</vt:lpstr>
      <vt:lpstr>Barlow Light</vt:lpstr>
      <vt:lpstr>Barlow</vt:lpstr>
      <vt:lpstr>Gaoler template</vt:lpstr>
      <vt:lpstr>Инвестицияларга оид қонунчилик хужжатларининг мазмун-моҳияти</vt:lpstr>
      <vt:lpstr>Инвестициялар ва инвестиция фаолияти мазмун моҳияти:</vt:lpstr>
      <vt:lpstr>   Инвестициялар ва инвестиция фаолияти тўғрисида қонун.   Қонунчилик палатаси томонидан 2019 йил                       9 декабрда қабул қилинган  Сенат томонидан 2019 йил        14 декабрда маьқулланган.  12 та боб 69 моддадан иборат. </vt:lpstr>
      <vt:lpstr>Ушбу Қонуннинг мақсади ва қўлланилиш  соҳаси; </vt:lpstr>
      <vt:lpstr> Инвестиция фаолияти билан боғлиқ асосий тушунчалар: Инвестиция - инвестор томонидан фойда олиш мақсадида ижтимоий соҳа, тадбиркорлик, илмий ва бошқа фаолият турлари обьектларига таваккалчиликлар асосида киритиладиган моддий ва номоддий бойликлар. Инвестиция лойиҳаси – Иқтисодий, ижтимоий ва бошқа фойда олиш учун инвестицияларни амалга ошириш ёки жалб этишга қаратилган, ўзаро боғлиқ бўлган тадбирлар мажмуи;  Инвестиция мажбурияти – белгиланган мақсадларга эришиш учун инвестор томонидан қабул қилинадиган мажбурият; Инвестиция сиёсати- Ўзбекистон иқтисодиётида ва унинг алоҳида тармоқларида инвестицияларнинг зарур даражасини ва тузилмасини таьминлашга, инвестиция фаолияти субьектларнинг инвестиция манбаларини топишга ва улардан фойдаланишнинг устувор тармоқларини аниқлашга йўналтирилган инвестициявий фаоллигини оширишга доир ўзаро боғлиқ тадбирлар мажмуи;    </vt:lpstr>
      <vt:lpstr>Презентация PowerPoint</vt:lpstr>
      <vt:lpstr>Инвестициялар ва инвестиция фаолиятининг асосий принциплари:</vt:lpstr>
      <vt:lpstr>Ўзбекистон Республикасида инвесторларнинг ҳуқуқлари:  -Ўзбекистон Республикасининг қонун хужжатларига зид бўлмаган инвестиция фаолиятини эркин амалга оширишга, инвестиция қилишни амалга ошириш ҳажмларини, турларини, шаклларини, соҳасини ва йўналишларини мустақил равишда белгилашга;   -инвестиция фаолиятини амалга ошириш учун юридик ва жисмоний шахслар шартномалар тузишга;   -ўз инвестицияларига ва инвестиция фаолияти натижаларига эгалик қилишга, улардан фойдаланишга ҳамда уларни тасарруф этишга, шунингдек инвестиция фаолияти натижаларини сотишга ва олиб чиқишга;  -давлат бошқаруви органлари, маҳаллий давлат ҳокимияти органлари ва улар мансабдор шахсларининг қонунга хилоф ҳаракатлари (ҳаракатсизлиги) ва қарорлари натижасида етказилган зарар учун товон олишга ҳақли. </vt:lpstr>
      <vt:lpstr>Ўзбекистон Республикасида инвесторларнинг мажбуриятлари:  -солиқлар ва мажбурий тўловларни тўлаш;  -инвестиция қилиш муносабати билан ўзи қабул қилган шартнома мажбуриятларини бажариши;  -қонун ҳужжатлари талабларига, шу жумладан рақобат тўғрисидаги, коррупцияга қарши курашиш тўғрисидаги, инвестициялар ва инвестиция фаолияти тўғрисидаги,меҳнат тўғрисидаги, шаҳарсозлик тўғрисидаги, атроф-муҳитни муҳоқаза қилиш тўғрисидаги қонун ҳужжатлари талабларига, риоя этиши; -шартнома шартларини бажармаганлиги ёки лозим даражада бажармаганлиги сабабли инвестиция фаолияти иштирокчисига етказилган зарарларнинг ўрнини қоплаши; ваколатли давлат бошқаруви органларининг ва маҳаллий давлат ҳокимияти органларининг ўз ваколатлари доирасида қўйиладиган талабларни бажариши шарт. </vt:lpstr>
      <vt:lpstr>Инвестиция маблағларидан фойдаланиш кафолатлари:           Инвестиция фаолияти субьектининг инвестиция фаолияти натижасида олинган даромадлари солиқлар ва тўловлар тўлангандан кейин унинг хоҳишига кўра реинвестиция қилиниши ёки улардан бошқа ҳар қандай усулда фойдаланиш мумкин. Чет эл ва маҳаллий инвестициялар иштирокидаги корхоналарнинг ҳисобварақларидаги маблағларидан  фойдаланишни давлат органлари томонидан чеклаш ёхуд уларни мажбуран ечиб олиш фақат қонунда белгиланган тартибда амалга оширилиши мумкин.  </vt:lpstr>
      <vt:lpstr>ЭТЬБОРИНГИЗ УЧУН РАХМАТ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Рақамлаштиришга оид қонун ҳужжатларининг мазмун-моҳиятини тушунтириш</dc:title>
  <dc:creator>Baxromjon Nazarov</dc:creator>
  <cp:lastModifiedBy>Baxromjon Nazarov</cp:lastModifiedBy>
  <cp:revision>122</cp:revision>
  <dcterms:modified xsi:type="dcterms:W3CDTF">2021-11-09T05:25:41Z</dcterms:modified>
</cp:coreProperties>
</file>