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296" r:id="rId2"/>
    <p:sldId id="297" r:id="rId3"/>
    <p:sldId id="256" r:id="rId4"/>
    <p:sldId id="257" r:id="rId5"/>
    <p:sldId id="301" r:id="rId6"/>
    <p:sldId id="267" r:id="rId7"/>
    <p:sldId id="261" r:id="rId8"/>
    <p:sldId id="298" r:id="rId9"/>
    <p:sldId id="274" r:id="rId10"/>
    <p:sldId id="302" r:id="rId11"/>
    <p:sldId id="306" r:id="rId12"/>
    <p:sldId id="307" r:id="rId13"/>
    <p:sldId id="303" r:id="rId14"/>
    <p:sldId id="304" r:id="rId15"/>
    <p:sldId id="308" r:id="rId16"/>
    <p:sldId id="266" r:id="rId17"/>
  </p:sldIdLst>
  <p:sldSz cx="9144000" cy="5143500" type="screen16x9"/>
  <p:notesSz cx="6858000" cy="9144000"/>
  <p:embeddedFontLst>
    <p:embeddedFont>
      <p:font typeface="Roboto Slab" panose="020B0604020202020204" charset="0"/>
      <p:regular r:id="rId19"/>
      <p:bold r:id="rId20"/>
    </p:embeddedFont>
    <p:embeddedFont>
      <p:font typeface="Source Sans Pr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26"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20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91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24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04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62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17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78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385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InVideo___Project_ID__584pprenderfs_162926653847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275039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759256" y="-241308"/>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z-Cyrl-UZ" dirty="0"/>
              <a:t>Қўшимча </a:t>
            </a:r>
            <a:r>
              <a:rPr lang="ru-RU" dirty="0" err="1" smtClean="0"/>
              <a:t>иловалар</a:t>
            </a:r>
            <a:r>
              <a:rPr lang="ru-RU" dirty="0" smtClean="0"/>
              <a:t>:</a:t>
            </a:r>
            <a:endParaRPr dirty="0"/>
          </a:p>
        </p:txBody>
      </p:sp>
      <p:sp>
        <p:nvSpPr>
          <p:cNvPr id="288" name="Google Shape;288;p31"/>
          <p:cNvSpPr txBox="1">
            <a:spLocks noGrp="1"/>
          </p:cNvSpPr>
          <p:nvPr>
            <p:ph type="body" idx="1"/>
          </p:nvPr>
        </p:nvSpPr>
        <p:spPr>
          <a:xfrm>
            <a:off x="187506" y="1328586"/>
            <a:ext cx="2531468" cy="1167490"/>
          </a:xfrm>
          <a:prstGeom prst="rect">
            <a:avLst/>
          </a:prstGeom>
        </p:spPr>
        <p:txBody>
          <a:bodyPr spcFirstLastPara="1" wrap="square" lIns="91425" tIns="91425" rIns="91425" bIns="91425" anchor="t" anchorCtr="0">
            <a:noAutofit/>
          </a:bodyPr>
          <a:lstStyle/>
          <a:p>
            <a:pPr marL="0" lvl="0" indent="0">
              <a:buNone/>
            </a:pPr>
            <a:r>
              <a:rPr lang="uz-Cyrl-UZ" sz="1600" b="1" dirty="0" smtClean="0"/>
              <a:t>«</a:t>
            </a:r>
            <a:r>
              <a:rPr lang="uz-Cyrl-UZ" sz="1600" b="1" dirty="0"/>
              <a:t>Ёшлар дафтари»га киритилган ёшларни қўллаб-қувватлаш жамғармаси </a:t>
            </a:r>
            <a:r>
              <a:rPr lang="uz-Cyrl-UZ" sz="1600" b="1" dirty="0" smtClean="0"/>
              <a:t>тўғрисида </a:t>
            </a:r>
            <a:r>
              <a:rPr lang="uz-Cyrl-UZ" sz="2400" cap="all" dirty="0"/>
              <a:t>НАМУНАВИЙ </a:t>
            </a:r>
            <a:r>
              <a:rPr lang="uz-Cyrl-UZ" sz="2400" cap="all" dirty="0" smtClean="0"/>
              <a:t>НИЗОМ</a:t>
            </a:r>
            <a:endParaRPr lang="uz-Cyrl-UZ" sz="1600" b="1" dirty="0" smtClean="0"/>
          </a:p>
        </p:txBody>
      </p:sp>
      <p:sp>
        <p:nvSpPr>
          <p:cNvPr id="289" name="Google Shape;289;p31"/>
          <p:cNvSpPr txBox="1">
            <a:spLocks noGrp="1"/>
          </p:cNvSpPr>
          <p:nvPr>
            <p:ph type="body" idx="2"/>
          </p:nvPr>
        </p:nvSpPr>
        <p:spPr>
          <a:xfrm>
            <a:off x="2836329" y="1362389"/>
            <a:ext cx="3245605" cy="4345722"/>
          </a:xfrm>
          <a:prstGeom prst="rect">
            <a:avLst/>
          </a:prstGeom>
        </p:spPr>
        <p:txBody>
          <a:bodyPr spcFirstLastPara="1" wrap="square" lIns="91425" tIns="91425" rIns="91425" bIns="91425" anchor="t" anchorCtr="0">
            <a:noAutofit/>
          </a:bodyPr>
          <a:lstStyle/>
          <a:p>
            <a:pPr marL="0" lvl="0" indent="0">
              <a:buNone/>
            </a:pPr>
            <a:r>
              <a:rPr lang="uz-Cyrl-UZ" sz="1600" b="1" dirty="0"/>
              <a:t>«Ёшлар дафтари»га киритилган ёшларни қўллаб-қувватлаш жамғармаси Васийлик </a:t>
            </a:r>
            <a:r>
              <a:rPr lang="uz-Cyrl-UZ" sz="1600" b="1" dirty="0" smtClean="0"/>
              <a:t>кенгашининг</a:t>
            </a:r>
            <a:r>
              <a:rPr lang="en-US" sz="1600" b="1" dirty="0" smtClean="0"/>
              <a:t> </a:t>
            </a:r>
            <a:r>
              <a:rPr lang="uz-Cyrl-UZ" sz="1600" b="1" dirty="0" smtClean="0"/>
              <a:t>НАМУНАВИЙ ТАРКИБИ (12)</a:t>
            </a:r>
            <a:endParaRPr lang="en-US" sz="1600" b="1" dirty="0" smtClean="0"/>
          </a:p>
          <a:p>
            <a:pPr marL="0" lvl="0" indent="0">
              <a:buNone/>
            </a:pPr>
            <a:endParaRPr lang="uz-Cyrl-UZ" sz="1100" dirty="0" smtClean="0"/>
          </a:p>
          <a:p>
            <a:pPr marL="0" lvl="0" indent="0">
              <a:buNone/>
            </a:pPr>
            <a:endParaRPr lang="en-US" sz="900" dirty="0" smtClean="0"/>
          </a:p>
          <a:p>
            <a:pPr marL="0" lvl="0" indent="0">
              <a:buNone/>
            </a:pPr>
            <a:endParaRPr sz="1200" dirty="0"/>
          </a:p>
        </p:txBody>
      </p:sp>
      <p:sp>
        <p:nvSpPr>
          <p:cNvPr id="290" name="Google Shape;290;p31"/>
          <p:cNvSpPr txBox="1">
            <a:spLocks noGrp="1"/>
          </p:cNvSpPr>
          <p:nvPr>
            <p:ph type="body" idx="3"/>
          </p:nvPr>
        </p:nvSpPr>
        <p:spPr>
          <a:xfrm>
            <a:off x="6212498" y="1447797"/>
            <a:ext cx="2942914" cy="1664866"/>
          </a:xfrm>
          <a:prstGeom prst="rect">
            <a:avLst/>
          </a:prstGeom>
        </p:spPr>
        <p:txBody>
          <a:bodyPr spcFirstLastPara="1" wrap="square" lIns="91425" tIns="91425" rIns="91425" bIns="91425" anchor="t" anchorCtr="0">
            <a:noAutofit/>
          </a:bodyPr>
          <a:lstStyle/>
          <a:p>
            <a:pPr marL="171450" indent="-171450"/>
            <a:r>
              <a:rPr lang="uz-Cyrl-UZ" sz="1200" b="1" dirty="0"/>
              <a:t>Ўзбекистон Республикаси Ҳукуматининг айрим қарорларига киритилаётган ўзгартириш ва </a:t>
            </a:r>
            <a:r>
              <a:rPr lang="uz-Cyrl-UZ" sz="1200" b="1" dirty="0" smtClean="0"/>
              <a:t>қўшимчалар</a:t>
            </a:r>
            <a:endParaRPr lang="en-US" sz="1200" b="1" dirty="0" smtClean="0"/>
          </a:p>
          <a:p>
            <a:pPr marL="171450" indent="-171450"/>
            <a:r>
              <a:rPr lang="uz-Cyrl-UZ" sz="1200" b="1" dirty="0"/>
              <a:t>«Ўзбекистон ёшлар иттифоқининг фаол аъзоларини олий таълим</a:t>
            </a:r>
            <a:br>
              <a:rPr lang="uz-Cyrl-UZ" sz="1200" b="1" dirty="0"/>
            </a:br>
            <a:r>
              <a:rPr lang="uz-Cyrl-UZ" sz="1200" b="1" dirty="0"/>
              <a:t>муассасаларига имтиёзли қабул қилиш учун тавсияномалар бериш</a:t>
            </a:r>
            <a:br>
              <a:rPr lang="uz-Cyrl-UZ" sz="1200" b="1" dirty="0"/>
            </a:br>
            <a:r>
              <a:rPr lang="uz-Cyrl-UZ" sz="1200" b="1" dirty="0"/>
              <a:t>масалаларини кўриб чиқувчи ҳудудий комиссиянинг</a:t>
            </a:r>
            <a:br>
              <a:rPr lang="uz-Cyrl-UZ" sz="1200" b="1" dirty="0"/>
            </a:br>
            <a:r>
              <a:rPr lang="uz-Cyrl-UZ" sz="1200" b="1" dirty="0"/>
              <a:t>НАМУНАВИЙ </a:t>
            </a:r>
            <a:r>
              <a:rPr lang="uz-Cyrl-UZ" sz="1200" b="1" dirty="0" smtClean="0"/>
              <a:t>ТАРКИБИ</a:t>
            </a:r>
            <a:endParaRPr lang="en-US" sz="1200" b="1" dirty="0" smtClean="0"/>
          </a:p>
          <a:p>
            <a:pPr marL="171450" indent="-171450"/>
            <a:r>
              <a:rPr lang="uz-Cyrl-UZ" sz="1200" b="1" dirty="0"/>
              <a:t>«Олий таълим муассасаларига имтиёзли қабул қилиш учун тавсияномалар бериш масалаларини кўриб чиқувчи туман (шаҳар) комиссиясининг</a:t>
            </a:r>
            <a:br>
              <a:rPr lang="uz-Cyrl-UZ" sz="1200" b="1" dirty="0"/>
            </a:br>
            <a:r>
              <a:rPr lang="uz-Cyrl-UZ" sz="1200" b="1" dirty="0"/>
              <a:t>НАМУНАВИЙ ТАРКИБИ</a:t>
            </a:r>
            <a:endParaRPr lang="en-US" sz="1200" b="1" dirty="0" smtClean="0"/>
          </a:p>
          <a:p>
            <a:pPr marL="0" lvl="0" indent="0">
              <a:buNone/>
            </a:pPr>
            <a:endParaRPr lang="en-US" sz="1200" b="1" dirty="0" smtClean="0"/>
          </a:p>
        </p:txBody>
      </p:sp>
      <p:grpSp>
        <p:nvGrpSpPr>
          <p:cNvPr id="303" name="Google Shape;303;p31"/>
          <p:cNvGrpSpPr/>
          <p:nvPr/>
        </p:nvGrpSpPr>
        <p:grpSpPr>
          <a:xfrm>
            <a:off x="5586669" y="2903142"/>
            <a:ext cx="359352" cy="242594"/>
            <a:chOff x="5247525" y="3007275"/>
            <a:chExt cx="517575" cy="384825"/>
          </a:xfrm>
        </p:grpSpPr>
        <p:sp>
          <p:nvSpPr>
            <p:cNvPr id="304"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5"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06" name="Google Shape;306;p31"/>
          <p:cNvGrpSpPr/>
          <p:nvPr/>
        </p:nvGrpSpPr>
        <p:grpSpPr>
          <a:xfrm>
            <a:off x="-8553" y="1105580"/>
            <a:ext cx="178400" cy="256809"/>
            <a:chOff x="6718575" y="2318625"/>
            <a:chExt cx="256950" cy="407375"/>
          </a:xfrm>
        </p:grpSpPr>
        <p:sp>
          <p:nvSpPr>
            <p:cNvPr id="307" name="Google Shape;307;p3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8" name="Google Shape;308;p3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9" name="Google Shape;309;p3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0" name="Google Shape;310;p3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1" name="Google Shape;311;p3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2" name="Google Shape;312;p3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3" name="Google Shape;313;p3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4" name="Google Shape;314;p3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15" name="Google Shape;315;p31"/>
          <p:cNvGrpSpPr/>
          <p:nvPr/>
        </p:nvGrpSpPr>
        <p:grpSpPr>
          <a:xfrm>
            <a:off x="2424576" y="1944501"/>
            <a:ext cx="373724" cy="325507"/>
            <a:chOff x="5233525" y="4954450"/>
            <a:chExt cx="538275" cy="516350"/>
          </a:xfrm>
        </p:grpSpPr>
        <p:sp>
          <p:nvSpPr>
            <p:cNvPr id="316" name="Google Shape;316;p31"/>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7" name="Google Shape;317;p31"/>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8" name="Google Shape;318;p31"/>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9" name="Google Shape;319;p31"/>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0" name="Google Shape;320;p31"/>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1" name="Google Shape;321;p31"/>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2" name="Google Shape;322;p31"/>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3" name="Google Shape;323;p31"/>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4" name="Google Shape;324;p31"/>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5" name="Google Shape;325;p31"/>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6" name="Google Shape;326;p31"/>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27" name="Google Shape;327;p31"/>
          <p:cNvGrpSpPr/>
          <p:nvPr/>
        </p:nvGrpSpPr>
        <p:grpSpPr>
          <a:xfrm>
            <a:off x="2516065" y="1056426"/>
            <a:ext cx="296779" cy="282530"/>
            <a:chOff x="5961125" y="1623900"/>
            <a:chExt cx="427450" cy="448175"/>
          </a:xfrm>
        </p:grpSpPr>
        <p:sp>
          <p:nvSpPr>
            <p:cNvPr id="328" name="Google Shape;328;p3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9" name="Google Shape;329;p3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0" name="Google Shape;330;p3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1" name="Google Shape;331;p3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2" name="Google Shape;332;p3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3" name="Google Shape;333;p3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4" name="Google Shape;334;p3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35" name="Google Shape;335;p31"/>
          <p:cNvGrpSpPr/>
          <p:nvPr/>
        </p:nvGrpSpPr>
        <p:grpSpPr>
          <a:xfrm>
            <a:off x="5828910" y="938967"/>
            <a:ext cx="285791" cy="244138"/>
            <a:chOff x="5972700" y="2330200"/>
            <a:chExt cx="411625" cy="387275"/>
          </a:xfrm>
        </p:grpSpPr>
        <p:sp>
          <p:nvSpPr>
            <p:cNvPr id="336" name="Google Shape;336;p3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7" name="Google Shape;337;p3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338" name="Google Shape;338;p3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Oval 1"/>
          <p:cNvSpPr/>
          <p:nvPr/>
        </p:nvSpPr>
        <p:spPr>
          <a:xfrm>
            <a:off x="240620" y="484246"/>
            <a:ext cx="403595" cy="346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a:t>
            </a:r>
            <a:endParaRPr lang="en-US" dirty="0"/>
          </a:p>
        </p:txBody>
      </p:sp>
      <p:sp>
        <p:nvSpPr>
          <p:cNvPr id="43" name="Oval 42"/>
          <p:cNvSpPr/>
          <p:nvPr/>
        </p:nvSpPr>
        <p:spPr>
          <a:xfrm>
            <a:off x="2871192" y="489641"/>
            <a:ext cx="403595" cy="346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a:t>
            </a:r>
            <a:endParaRPr lang="en-US" dirty="0"/>
          </a:p>
        </p:txBody>
      </p:sp>
      <p:grpSp>
        <p:nvGrpSpPr>
          <p:cNvPr id="46" name="Google Shape;303;p31"/>
          <p:cNvGrpSpPr/>
          <p:nvPr/>
        </p:nvGrpSpPr>
        <p:grpSpPr>
          <a:xfrm>
            <a:off x="8726178" y="2897747"/>
            <a:ext cx="359352" cy="242594"/>
            <a:chOff x="5247525" y="3007275"/>
            <a:chExt cx="517575" cy="384825"/>
          </a:xfrm>
        </p:grpSpPr>
        <p:sp>
          <p:nvSpPr>
            <p:cNvPr id="47"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48"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49" name="Oval 48"/>
          <p:cNvSpPr/>
          <p:nvPr/>
        </p:nvSpPr>
        <p:spPr>
          <a:xfrm>
            <a:off x="6010701" y="484246"/>
            <a:ext cx="403595" cy="346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239783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689696" y="242825"/>
            <a:ext cx="7571700" cy="702600"/>
          </a:xfrm>
          <a:prstGeom prst="rect">
            <a:avLst/>
          </a:prstGeom>
        </p:spPr>
        <p:txBody>
          <a:bodyPr spcFirstLastPara="1" wrap="square" lIns="91425" tIns="91425" rIns="91425" bIns="91425" anchor="b" anchorCtr="0">
            <a:noAutofit/>
          </a:bodyPr>
          <a:lstStyle/>
          <a:p>
            <a:pPr lvl="0"/>
            <a:r>
              <a:rPr lang="uz-Cyrl-UZ" dirty="0"/>
              <a:t>«Ёшлар дафтари»га киритилган ёшларни қўллаб-қувватлаш жамғармаси тўғрисида </a:t>
            </a:r>
            <a:br>
              <a:rPr lang="uz-Cyrl-UZ" dirty="0"/>
            </a:br>
            <a:r>
              <a:rPr lang="uz-Cyrl-UZ" dirty="0"/>
              <a:t>НАМУНАВИЙ НИЗОМ</a:t>
            </a:r>
            <a:endParaRPr dirty="0"/>
          </a:p>
        </p:txBody>
      </p:sp>
      <p:sp>
        <p:nvSpPr>
          <p:cNvPr id="288" name="Google Shape;288;p31"/>
          <p:cNvSpPr txBox="1">
            <a:spLocks noGrp="1"/>
          </p:cNvSpPr>
          <p:nvPr>
            <p:ph type="body" idx="1"/>
          </p:nvPr>
        </p:nvSpPr>
        <p:spPr>
          <a:xfrm>
            <a:off x="151833" y="847226"/>
            <a:ext cx="2531468" cy="4320988"/>
          </a:xfrm>
          <a:prstGeom prst="rect">
            <a:avLst/>
          </a:prstGeom>
        </p:spPr>
        <p:txBody>
          <a:bodyPr spcFirstLastPara="1" wrap="square" lIns="91425" tIns="91425" rIns="91425" bIns="91425" anchor="t" anchorCtr="0">
            <a:noAutofit/>
          </a:bodyPr>
          <a:lstStyle/>
          <a:p>
            <a:pPr marL="0" lvl="0" indent="0">
              <a:buNone/>
            </a:pPr>
            <a:r>
              <a:rPr lang="uz-Cyrl-UZ" b="1" dirty="0"/>
              <a:t>1-боб. Умумий </a:t>
            </a:r>
            <a:r>
              <a:rPr lang="uz-Cyrl-UZ" b="1" dirty="0" smtClean="0"/>
              <a:t>қоидалар</a:t>
            </a:r>
          </a:p>
          <a:p>
            <a:pPr marL="0" lvl="0" indent="0">
              <a:buNone/>
            </a:pPr>
            <a:r>
              <a:rPr lang="uz-Cyrl-UZ" sz="1050" dirty="0"/>
              <a:t>Ушбу Намунавий низом «Ёшлар дафтари»га киритилган ёшларни қўллаб-қувватлаш жамғармаси» (кейинги ўринларда — «Ёшлар дафтари» жамғармаси) фаолиятини ташкил этиш, унинг маблағларини шакллантириш, улардан фойдаланиш, ҳисоб ва ҳисоботини юритиш тартибини белгилайди.</a:t>
            </a:r>
          </a:p>
        </p:txBody>
      </p:sp>
      <p:sp>
        <p:nvSpPr>
          <p:cNvPr id="289" name="Google Shape;289;p31"/>
          <p:cNvSpPr txBox="1">
            <a:spLocks noGrp="1"/>
          </p:cNvSpPr>
          <p:nvPr>
            <p:ph type="body" idx="2"/>
          </p:nvPr>
        </p:nvSpPr>
        <p:spPr>
          <a:xfrm>
            <a:off x="2525949" y="883959"/>
            <a:ext cx="3108669" cy="4145241"/>
          </a:xfrm>
          <a:prstGeom prst="rect">
            <a:avLst/>
          </a:prstGeom>
        </p:spPr>
        <p:txBody>
          <a:bodyPr spcFirstLastPara="1" wrap="square" lIns="91425" tIns="91425" rIns="91425" bIns="91425" anchor="t" anchorCtr="0">
            <a:noAutofit/>
          </a:bodyPr>
          <a:lstStyle/>
          <a:p>
            <a:pPr marL="0" lvl="0" indent="0">
              <a:buNone/>
            </a:pPr>
            <a:r>
              <a:rPr lang="uz-Cyrl-UZ" b="1" dirty="0"/>
              <a:t>2-боб. «Ёшлар дафтари» жамғармаси маблағларини </a:t>
            </a:r>
            <a:r>
              <a:rPr lang="uz-Cyrl-UZ" b="1" dirty="0" smtClean="0"/>
              <a:t>шакллантириш</a:t>
            </a:r>
          </a:p>
          <a:p>
            <a:pPr marL="0" lvl="0" indent="0">
              <a:buNone/>
            </a:pPr>
            <a:r>
              <a:rPr lang="uz-Cyrl-UZ" sz="900" dirty="0"/>
              <a:t>Қорақалпоғистон Республикаси бюджети, вилоятлар ва Тошкент шаҳар, шунингдек, туман (шаҳар)лар маҳаллий бюджетларида шаклланган қўшимча манбаларнинг камида 15 фоизи миқдорида ҳар чоракда ажратиладиган маблағлар</a:t>
            </a:r>
            <a:r>
              <a:rPr lang="uz-Cyrl-UZ" sz="900" dirty="0" smtClean="0"/>
              <a:t>;</a:t>
            </a:r>
            <a:r>
              <a:rPr lang="en-US" sz="900" dirty="0" smtClean="0"/>
              <a:t> </a:t>
            </a:r>
            <a:r>
              <a:rPr lang="uz-Cyrl-UZ" sz="900" dirty="0" smtClean="0"/>
              <a:t>Ўзбекистон </a:t>
            </a:r>
            <a:r>
              <a:rPr lang="uz-Cyrl-UZ" sz="900" dirty="0"/>
              <a:t>Республикаси Президентининг «Суд ҳужжатлари ва бошқа органлар ҳужжатларини ижро этиш тизимини янада такомиллаштириш чора-тадбирлари тўғрисида» 2020 йил 24 ноябрдаги ПФ-6118-сон Фармонининг 12-бандида белгиланган тушумлар мазкур Фармонга 3-иловага мувофиқ миқдорда;</a:t>
            </a:r>
          </a:p>
          <a:p>
            <a:pPr marL="0" lvl="0" indent="0">
              <a:buNone/>
            </a:pPr>
            <a:r>
              <a:rPr lang="uz-Cyrl-UZ" sz="900" dirty="0"/>
              <a:t>хорижий (халқаро) молия институтлари ва бошқа хорижий донорларнинг техник кўмак маблағлари ва грантлари;</a:t>
            </a:r>
          </a:p>
          <a:p>
            <a:pPr marL="0" lvl="0" indent="0">
              <a:buNone/>
            </a:pPr>
            <a:r>
              <a:rPr lang="uz-Cyrl-UZ" sz="900" dirty="0"/>
              <a:t>ҳомийлик хайриялари ва қонунчиликда тақиқланмаган бошқа манбалар.</a:t>
            </a:r>
            <a:endParaRPr lang="uz-Cyrl-UZ" sz="900" dirty="0" smtClean="0"/>
          </a:p>
          <a:p>
            <a:pPr marL="0" lvl="0" indent="0">
              <a:buNone/>
            </a:pPr>
            <a:endParaRPr lang="en-US" sz="900" dirty="0" smtClean="0"/>
          </a:p>
          <a:p>
            <a:pPr marL="0" lvl="0" indent="0">
              <a:buNone/>
            </a:pPr>
            <a:endParaRPr sz="1200" dirty="0"/>
          </a:p>
        </p:txBody>
      </p:sp>
      <p:grpSp>
        <p:nvGrpSpPr>
          <p:cNvPr id="303" name="Google Shape;303;p31"/>
          <p:cNvGrpSpPr/>
          <p:nvPr/>
        </p:nvGrpSpPr>
        <p:grpSpPr>
          <a:xfrm>
            <a:off x="5586669" y="2903142"/>
            <a:ext cx="359352" cy="242594"/>
            <a:chOff x="5247525" y="3007275"/>
            <a:chExt cx="517575" cy="384825"/>
          </a:xfrm>
        </p:grpSpPr>
        <p:sp>
          <p:nvSpPr>
            <p:cNvPr id="304"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5"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06" name="Google Shape;306;p31"/>
          <p:cNvGrpSpPr/>
          <p:nvPr/>
        </p:nvGrpSpPr>
        <p:grpSpPr>
          <a:xfrm>
            <a:off x="-8553" y="1105580"/>
            <a:ext cx="178400" cy="256809"/>
            <a:chOff x="6718575" y="2318625"/>
            <a:chExt cx="256950" cy="407375"/>
          </a:xfrm>
        </p:grpSpPr>
        <p:sp>
          <p:nvSpPr>
            <p:cNvPr id="307" name="Google Shape;307;p3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8" name="Google Shape;308;p3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9" name="Google Shape;309;p3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0" name="Google Shape;310;p3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1" name="Google Shape;311;p3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2" name="Google Shape;312;p3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3" name="Google Shape;313;p3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4" name="Google Shape;314;p3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27" name="Google Shape;327;p31"/>
          <p:cNvGrpSpPr/>
          <p:nvPr/>
        </p:nvGrpSpPr>
        <p:grpSpPr>
          <a:xfrm>
            <a:off x="2349506" y="1016914"/>
            <a:ext cx="296779" cy="282530"/>
            <a:chOff x="5961125" y="1623900"/>
            <a:chExt cx="427450" cy="448175"/>
          </a:xfrm>
        </p:grpSpPr>
        <p:sp>
          <p:nvSpPr>
            <p:cNvPr id="328" name="Google Shape;328;p3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9" name="Google Shape;329;p3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0" name="Google Shape;330;p3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1" name="Google Shape;331;p3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2" name="Google Shape;332;p3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3" name="Google Shape;333;p3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4" name="Google Shape;334;p3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35" name="Google Shape;335;p31"/>
          <p:cNvGrpSpPr/>
          <p:nvPr/>
        </p:nvGrpSpPr>
        <p:grpSpPr>
          <a:xfrm>
            <a:off x="5828910" y="938967"/>
            <a:ext cx="285791" cy="244138"/>
            <a:chOff x="5972700" y="2330200"/>
            <a:chExt cx="411625" cy="387275"/>
          </a:xfrm>
        </p:grpSpPr>
        <p:sp>
          <p:nvSpPr>
            <p:cNvPr id="336" name="Google Shape;336;p3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7" name="Google Shape;337;p3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338" name="Google Shape;338;p3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46" name="Google Shape;303;p31"/>
          <p:cNvGrpSpPr/>
          <p:nvPr/>
        </p:nvGrpSpPr>
        <p:grpSpPr>
          <a:xfrm>
            <a:off x="8726178" y="2897747"/>
            <a:ext cx="359352" cy="242594"/>
            <a:chOff x="5247525" y="3007275"/>
            <a:chExt cx="517575" cy="384825"/>
          </a:xfrm>
        </p:grpSpPr>
        <p:sp>
          <p:nvSpPr>
            <p:cNvPr id="47"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48"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50" name="Google Shape;289;p31"/>
          <p:cNvSpPr txBox="1">
            <a:spLocks noGrp="1"/>
          </p:cNvSpPr>
          <p:nvPr>
            <p:ph type="body" idx="2"/>
          </p:nvPr>
        </p:nvSpPr>
        <p:spPr>
          <a:xfrm>
            <a:off x="5751854" y="847226"/>
            <a:ext cx="3260196" cy="3257735"/>
          </a:xfrm>
          <a:prstGeom prst="rect">
            <a:avLst/>
          </a:prstGeom>
        </p:spPr>
        <p:txBody>
          <a:bodyPr spcFirstLastPara="1" wrap="square" lIns="91425" tIns="91425" rIns="91425" bIns="91425" anchor="t" anchorCtr="0">
            <a:noAutofit/>
          </a:bodyPr>
          <a:lstStyle/>
          <a:p>
            <a:pPr marL="0" lvl="0" indent="0">
              <a:buNone/>
            </a:pPr>
            <a:r>
              <a:rPr lang="uz-Cyrl-UZ" b="1" dirty="0"/>
              <a:t>3-боб. «Ёшлар дафтари» жамғармаси маблағларидан </a:t>
            </a:r>
            <a:r>
              <a:rPr lang="uz-Cyrl-UZ" b="1" dirty="0" smtClean="0"/>
              <a:t>фойдаланиш</a:t>
            </a:r>
            <a:endParaRPr lang="en-US" b="1" dirty="0" smtClean="0"/>
          </a:p>
          <a:p>
            <a:pPr marL="0" lvl="0" indent="0">
              <a:buNone/>
            </a:pPr>
            <a:r>
              <a:rPr lang="uz-Cyrl-UZ" sz="900" dirty="0"/>
              <a:t>«Ёшлар дафтари»га киритилган моддий аҳволи қийин ёшларга базавий ҳисоблаш миқдорининг (кейинги ўринларда — БҲМ) 4 бараваригача миқдорда бир марталик моддий ёрдам </a:t>
            </a:r>
            <a:r>
              <a:rPr lang="uz-Cyrl-UZ" sz="900" dirty="0" smtClean="0"/>
              <a:t>кўрсатишга;</a:t>
            </a:r>
            <a:r>
              <a:rPr lang="en-US" sz="900" dirty="0" smtClean="0"/>
              <a:t> </a:t>
            </a:r>
            <a:r>
              <a:rPr lang="uz-Cyrl-UZ" sz="900" dirty="0" smtClean="0"/>
              <a:t>ёшларни </a:t>
            </a:r>
            <a:r>
              <a:rPr lang="uz-Cyrl-UZ" sz="900" dirty="0"/>
              <a:t>тадбиркорликка ва касб-ҳунарга ўқитиш бўйича нодавлат таълим ташкилотларига сарфланган харажатларининг 75 фоизигача қисмини қоплашга. Бунда ёшларни тадбиркорликка ўқитиш харажатларининг ҳар бир битирувчига БҲМнинг 4 бараваридан ортиқ бўлмаган қисми, касб-ҳунарга ўқитиш учун сарфланган харажатларнинг бир ойгача, бир ойдан икки ойгача, икки ойдан ортиқ муддатли ўқув курслари учун тегишлича БҲМнинг 4, 8, 12 бараваридан кўп бўлмаган қисми қопланади</a:t>
            </a:r>
            <a:r>
              <a:rPr lang="uz-Cyrl-UZ" sz="900" dirty="0" smtClean="0"/>
              <a:t>;</a:t>
            </a:r>
            <a:r>
              <a:rPr lang="en-US" sz="900" dirty="0" smtClean="0"/>
              <a:t> </a:t>
            </a:r>
            <a:r>
              <a:rPr lang="uz-Cyrl-UZ" sz="900" dirty="0" smtClean="0"/>
              <a:t>«</a:t>
            </a:r>
            <a:r>
              <a:rPr lang="uz-Cyrl-UZ" sz="900" dirty="0"/>
              <a:t>Ёшлар дафтари»га киритилган ёшларга БҲМнинг 8 бараваригача миқдорда уруғлик ва кўчатлар сотиб олиш учун субсидия ажратишга;</a:t>
            </a:r>
          </a:p>
          <a:p>
            <a:pPr marL="0" lvl="0" indent="0">
              <a:buNone/>
            </a:pPr>
            <a:r>
              <a:rPr lang="uz-Cyrl-UZ" sz="900" dirty="0" smtClean="0"/>
              <a:t>«</a:t>
            </a:r>
            <a:r>
              <a:rPr lang="uz-Cyrl-UZ" sz="900" dirty="0"/>
              <a:t>Ёшлар дафтари»га киритилган ёшларга тадбиркорлик фаолияти ҳамда ўзини ўзи банд қилиш мақсадида нотурар жойнинг 12 ойгача ижара харажатларини кўпи билан бир йилда 30 фоизи, бироқ БҲМнинг 25 бараваригача миқдорда қоплашга;</a:t>
            </a:r>
            <a:endParaRPr lang="en-US" sz="900" dirty="0" smtClean="0"/>
          </a:p>
          <a:p>
            <a:pPr marL="0" lvl="0" indent="0">
              <a:buNone/>
            </a:pPr>
            <a:endParaRPr sz="1200" dirty="0"/>
          </a:p>
        </p:txBody>
      </p:sp>
    </p:spTree>
    <p:extLst>
      <p:ext uri="{BB962C8B-B14F-4D97-AF65-F5344CB8AC3E}">
        <p14:creationId xmlns:p14="http://schemas.microsoft.com/office/powerpoint/2010/main" val="2820700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698661" y="339278"/>
            <a:ext cx="7571700" cy="702600"/>
          </a:xfrm>
          <a:prstGeom prst="rect">
            <a:avLst/>
          </a:prstGeom>
        </p:spPr>
        <p:txBody>
          <a:bodyPr spcFirstLastPara="1" wrap="square" lIns="91425" tIns="91425" rIns="91425" bIns="91425" anchor="b" anchorCtr="0">
            <a:noAutofit/>
          </a:bodyPr>
          <a:lstStyle/>
          <a:p>
            <a:pPr lvl="0"/>
            <a:r>
              <a:rPr lang="uz-Cyrl-UZ" dirty="0"/>
              <a:t>«Ёшлар дафтари»га киритилган ёшларни қўллаб-қувватлаш жамғармаси тўғрисида </a:t>
            </a:r>
            <a:br>
              <a:rPr lang="uz-Cyrl-UZ" dirty="0"/>
            </a:br>
            <a:r>
              <a:rPr lang="uz-Cyrl-UZ" dirty="0"/>
              <a:t>НАМУНАВИЙ НИЗОМ</a:t>
            </a:r>
            <a:endParaRPr dirty="0"/>
          </a:p>
        </p:txBody>
      </p:sp>
      <p:sp>
        <p:nvSpPr>
          <p:cNvPr id="288" name="Google Shape;288;p31"/>
          <p:cNvSpPr txBox="1">
            <a:spLocks noGrp="1"/>
          </p:cNvSpPr>
          <p:nvPr>
            <p:ph type="body" idx="1"/>
          </p:nvPr>
        </p:nvSpPr>
        <p:spPr>
          <a:xfrm>
            <a:off x="151833" y="847226"/>
            <a:ext cx="3594544" cy="4320988"/>
          </a:xfrm>
          <a:prstGeom prst="rect">
            <a:avLst/>
          </a:prstGeom>
        </p:spPr>
        <p:txBody>
          <a:bodyPr spcFirstLastPara="1" wrap="square" lIns="91425" tIns="91425" rIns="91425" bIns="91425" anchor="t" anchorCtr="0">
            <a:noAutofit/>
          </a:bodyPr>
          <a:lstStyle/>
          <a:p>
            <a:pPr marL="0" lvl="0" indent="0">
              <a:buNone/>
            </a:pPr>
            <a:r>
              <a:rPr lang="uz-Cyrl-UZ" b="1" dirty="0"/>
              <a:t>4-боб. «Ёшлар дафтари» жамғармаси маблағларидан фойдаланиш бўйича ҳисоб ва </a:t>
            </a:r>
            <a:r>
              <a:rPr lang="uz-Cyrl-UZ" b="1" dirty="0" smtClean="0"/>
              <a:t>ҳисобот</a:t>
            </a:r>
            <a:endParaRPr lang="en-US" b="1" dirty="0" smtClean="0"/>
          </a:p>
          <a:p>
            <a:pPr marL="0" lvl="0" indent="0">
              <a:buNone/>
            </a:pPr>
            <a:r>
              <a:rPr lang="uz-Cyrl-UZ" sz="1100" dirty="0" smtClean="0"/>
              <a:t>«</a:t>
            </a:r>
            <a:r>
              <a:rPr lang="uz-Cyrl-UZ" sz="1100" dirty="0"/>
              <a:t>Ёшлар дафтари» жамғармаси маблағларидан фойдаланиш бўйича ҳисоб ва ҳисоботлар туман (шаҳар) ҳокимликлари ҳисобот бўлимлари томонидан юритилади.</a:t>
            </a:r>
          </a:p>
          <a:p>
            <a:pPr marL="0" lvl="0" indent="0">
              <a:buNone/>
            </a:pPr>
            <a:r>
              <a:rPr lang="uz-Cyrl-UZ" sz="1100" dirty="0" smtClean="0"/>
              <a:t>Туман </a:t>
            </a:r>
            <a:r>
              <a:rPr lang="uz-Cyrl-UZ" sz="1100" dirty="0"/>
              <a:t>(шаҳар) молия органлари томонидан бюджет ижроси ҳисоботини шакллантириш даврида «Ёшлар дафтари» жамғармаси ҳисоботи ҳам қабул қилинади.</a:t>
            </a:r>
          </a:p>
          <a:p>
            <a:pPr marL="0" lvl="0" indent="0">
              <a:buNone/>
            </a:pPr>
            <a:r>
              <a:rPr lang="uz-Cyrl-UZ" sz="1100" dirty="0" smtClean="0"/>
              <a:t>Васийлик </a:t>
            </a:r>
            <a:r>
              <a:rPr lang="uz-Cyrl-UZ" sz="1100" dirty="0"/>
              <a:t>кенгаши раиси ҳар чоракда «Ёшлар дафтари» жамғармаси даромадлари ва харажатлари ижроси тўғрисида халқ депутатлари туман (шаҳар) Кенгашига ҳисобот беради.</a:t>
            </a:r>
          </a:p>
          <a:p>
            <a:pPr marL="0" lvl="0" indent="0">
              <a:buNone/>
            </a:pPr>
            <a:r>
              <a:rPr lang="uz-Cyrl-UZ" sz="1100" dirty="0" smtClean="0"/>
              <a:t> </a:t>
            </a:r>
            <a:r>
              <a:rPr lang="uz-Cyrl-UZ" sz="1100" dirty="0"/>
              <a:t>«Ёшлар дафтари» жамғармасининг жорий йилда фойдаланилмай қолган маблағлари кейинги йилга ўтади ва туман (шаҳар) маҳаллий бюджетига олиб қўйилмайди.</a:t>
            </a:r>
          </a:p>
        </p:txBody>
      </p:sp>
      <p:grpSp>
        <p:nvGrpSpPr>
          <p:cNvPr id="306" name="Google Shape;306;p31"/>
          <p:cNvGrpSpPr/>
          <p:nvPr/>
        </p:nvGrpSpPr>
        <p:grpSpPr>
          <a:xfrm>
            <a:off x="-8553" y="1105580"/>
            <a:ext cx="178400" cy="256809"/>
            <a:chOff x="6718575" y="2318625"/>
            <a:chExt cx="256950" cy="407375"/>
          </a:xfrm>
        </p:grpSpPr>
        <p:sp>
          <p:nvSpPr>
            <p:cNvPr id="307" name="Google Shape;307;p3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8" name="Google Shape;308;p3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9" name="Google Shape;309;p3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0" name="Google Shape;310;p3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1" name="Google Shape;311;p3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2" name="Google Shape;312;p3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3" name="Google Shape;313;p3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4" name="Google Shape;314;p3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27" name="Google Shape;327;p31"/>
          <p:cNvGrpSpPr/>
          <p:nvPr/>
        </p:nvGrpSpPr>
        <p:grpSpPr>
          <a:xfrm>
            <a:off x="3390143" y="1105580"/>
            <a:ext cx="296779" cy="282530"/>
            <a:chOff x="5961125" y="1623900"/>
            <a:chExt cx="427450" cy="448175"/>
          </a:xfrm>
        </p:grpSpPr>
        <p:sp>
          <p:nvSpPr>
            <p:cNvPr id="328" name="Google Shape;328;p3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9" name="Google Shape;329;p3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0" name="Google Shape;330;p3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1" name="Google Shape;331;p3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2" name="Google Shape;332;p3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3" name="Google Shape;333;p3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4" name="Google Shape;334;p3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35" name="Google Shape;335;p31"/>
          <p:cNvGrpSpPr/>
          <p:nvPr/>
        </p:nvGrpSpPr>
        <p:grpSpPr>
          <a:xfrm>
            <a:off x="7755618" y="217209"/>
            <a:ext cx="285791" cy="244138"/>
            <a:chOff x="5972700" y="2330200"/>
            <a:chExt cx="411625" cy="387275"/>
          </a:xfrm>
        </p:grpSpPr>
        <p:sp>
          <p:nvSpPr>
            <p:cNvPr id="336" name="Google Shape;336;p3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7" name="Google Shape;337;p3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338" name="Google Shape;338;p3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46" name="Google Shape;303;p31"/>
          <p:cNvGrpSpPr/>
          <p:nvPr/>
        </p:nvGrpSpPr>
        <p:grpSpPr>
          <a:xfrm>
            <a:off x="8726178" y="2897747"/>
            <a:ext cx="359352" cy="242594"/>
            <a:chOff x="5247525" y="3007275"/>
            <a:chExt cx="517575" cy="384825"/>
          </a:xfrm>
        </p:grpSpPr>
        <p:sp>
          <p:nvSpPr>
            <p:cNvPr id="47"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48"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50" name="Google Shape;289;p31"/>
          <p:cNvSpPr txBox="1">
            <a:spLocks noGrp="1"/>
          </p:cNvSpPr>
          <p:nvPr>
            <p:ph type="body" idx="2"/>
          </p:nvPr>
        </p:nvSpPr>
        <p:spPr>
          <a:xfrm>
            <a:off x="4800455" y="847226"/>
            <a:ext cx="4016734" cy="3257735"/>
          </a:xfrm>
          <a:prstGeom prst="rect">
            <a:avLst/>
          </a:prstGeom>
        </p:spPr>
        <p:txBody>
          <a:bodyPr spcFirstLastPara="1" wrap="square" lIns="91425" tIns="91425" rIns="91425" bIns="91425" anchor="t" anchorCtr="0">
            <a:noAutofit/>
          </a:bodyPr>
          <a:lstStyle/>
          <a:p>
            <a:pPr marL="0" lvl="0" indent="0">
              <a:buNone/>
            </a:pPr>
            <a:r>
              <a:rPr lang="uz-Cyrl-UZ" b="1" dirty="0"/>
              <a:t>5-боб. Якунловчи </a:t>
            </a:r>
            <a:r>
              <a:rPr lang="uz-Cyrl-UZ" b="1" dirty="0" smtClean="0"/>
              <a:t>қоидалар</a:t>
            </a:r>
            <a:endParaRPr lang="en-US" b="1" dirty="0" smtClean="0"/>
          </a:p>
          <a:p>
            <a:pPr marL="0" lvl="0" indent="0">
              <a:buNone/>
            </a:pPr>
            <a:endParaRPr lang="en-US" sz="900" dirty="0" smtClean="0"/>
          </a:p>
          <a:p>
            <a:pPr marL="0" lvl="0" indent="0">
              <a:buNone/>
            </a:pPr>
            <a:endParaRPr lang="en-US" sz="900" dirty="0"/>
          </a:p>
          <a:p>
            <a:pPr marL="0" lvl="0" indent="0">
              <a:buNone/>
            </a:pPr>
            <a:endParaRPr lang="en-US" sz="900" dirty="0" smtClean="0"/>
          </a:p>
          <a:p>
            <a:pPr marL="0" lvl="0" indent="0">
              <a:buNone/>
            </a:pPr>
            <a:endParaRPr lang="en-US" sz="900" dirty="0"/>
          </a:p>
          <a:p>
            <a:pPr marL="0" lvl="0" indent="0">
              <a:buNone/>
            </a:pPr>
            <a:r>
              <a:rPr lang="uz-Cyrl-UZ" sz="1100" dirty="0" smtClean="0"/>
              <a:t>Ўзбекистон </a:t>
            </a:r>
            <a:r>
              <a:rPr lang="uz-Cyrl-UZ" sz="1100" dirty="0"/>
              <a:t>Республикаси Молия вазирлигининг Давлат молиявий назорати департаментининг ҳудудий бошқармалари мазкур Низом доирасида шаҳар ва туманларда амалга ошириладиган ишлар учун ажратилган маблағлар самарали ва мақсадли ишлатилиши устидан назорат ўрнатади.</a:t>
            </a:r>
          </a:p>
          <a:p>
            <a:pPr marL="0" lvl="0" indent="0">
              <a:buNone/>
            </a:pPr>
            <a:r>
              <a:rPr lang="uz-Cyrl-UZ" sz="1100" dirty="0" smtClean="0"/>
              <a:t>Мазкур </a:t>
            </a:r>
            <a:r>
              <a:rPr lang="uz-Cyrl-UZ" sz="1100" dirty="0"/>
              <a:t>Низом талаблари бузилишида айбдор шахслар қонунчилик ҳужжатларида белгиланган тартибда жавоб берадилар.</a:t>
            </a:r>
          </a:p>
          <a:p>
            <a:pPr marL="0" lvl="0" indent="0">
              <a:buNone/>
            </a:pPr>
            <a:endParaRPr sz="1200" dirty="0"/>
          </a:p>
        </p:txBody>
      </p:sp>
    </p:spTree>
    <p:extLst>
      <p:ext uri="{BB962C8B-B14F-4D97-AF65-F5344CB8AC3E}">
        <p14:creationId xmlns:p14="http://schemas.microsoft.com/office/powerpoint/2010/main" val="4187916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568153" y="207921"/>
            <a:ext cx="8500037" cy="702600"/>
          </a:xfrm>
          <a:prstGeom prst="rect">
            <a:avLst/>
          </a:prstGeom>
        </p:spPr>
        <p:txBody>
          <a:bodyPr spcFirstLastPara="1" wrap="square" lIns="91425" tIns="91425" rIns="91425" bIns="91425" anchor="b" anchorCtr="0">
            <a:noAutofit/>
          </a:bodyPr>
          <a:lstStyle/>
          <a:p>
            <a:pPr lvl="0"/>
            <a:r>
              <a:rPr lang="uz-Cyrl-UZ" dirty="0"/>
              <a:t>«Ёшлар дафтари»га киритилган ёшларни қўллаб-қувватлаш жамғармаси Васийлик кенгашининг НАМУНАВИЙ </a:t>
            </a:r>
            <a:r>
              <a:rPr lang="uz-Cyrl-UZ" dirty="0" smtClean="0"/>
              <a:t>ТАРКИБИ</a:t>
            </a:r>
            <a:r>
              <a:rPr lang="ru-RU" dirty="0" smtClean="0"/>
              <a:t>:</a:t>
            </a:r>
            <a:endParaRPr dirty="0"/>
          </a:p>
        </p:txBody>
      </p:sp>
      <p:sp>
        <p:nvSpPr>
          <p:cNvPr id="289" name="Google Shape;289;p31"/>
          <p:cNvSpPr txBox="1">
            <a:spLocks noGrp="1"/>
          </p:cNvSpPr>
          <p:nvPr>
            <p:ph type="body" idx="2"/>
          </p:nvPr>
        </p:nvSpPr>
        <p:spPr>
          <a:xfrm>
            <a:off x="568153" y="1064399"/>
            <a:ext cx="8141013" cy="3602670"/>
          </a:xfrm>
          <a:prstGeom prst="rect">
            <a:avLst/>
          </a:prstGeom>
        </p:spPr>
        <p:txBody>
          <a:bodyPr spcFirstLastPara="1" wrap="square" lIns="91425" tIns="91425" rIns="91425" bIns="91425" anchor="t" anchorCtr="0">
            <a:noAutofit/>
          </a:bodyPr>
          <a:lstStyle/>
          <a:p>
            <a:pPr marL="0" lvl="0" indent="0">
              <a:buNone/>
            </a:pPr>
            <a:r>
              <a:rPr lang="en-US" sz="1200" dirty="0" smtClean="0"/>
              <a:t>1. </a:t>
            </a:r>
            <a:r>
              <a:rPr lang="ru-RU" sz="1200" dirty="0" smtClean="0"/>
              <a:t>т</a:t>
            </a:r>
            <a:r>
              <a:rPr lang="uz-Cyrl-UZ" sz="1200" dirty="0" smtClean="0"/>
              <a:t>уман </a:t>
            </a:r>
            <a:r>
              <a:rPr lang="uz-Cyrl-UZ" sz="1200" dirty="0"/>
              <a:t>(шаҳар) ҳокимининг молия-иқтисодиёт ва камбағалликни қисқартириш масалалари бўйича биринчи ўринбосари, Васийлик кенгаши </a:t>
            </a:r>
            <a:r>
              <a:rPr lang="uz-Cyrl-UZ" sz="1200" dirty="0" smtClean="0"/>
              <a:t>раиси</a:t>
            </a:r>
            <a:endParaRPr lang="en-US" sz="1200" dirty="0" smtClean="0"/>
          </a:p>
          <a:p>
            <a:pPr marL="0" lvl="0" indent="0">
              <a:buNone/>
            </a:pPr>
            <a:r>
              <a:rPr lang="en-US" sz="1200" dirty="0" smtClean="0"/>
              <a:t>2. </a:t>
            </a:r>
            <a:r>
              <a:rPr lang="uz-Cyrl-UZ" sz="1200" dirty="0" smtClean="0"/>
              <a:t>туман </a:t>
            </a:r>
            <a:r>
              <a:rPr lang="uz-Cyrl-UZ" sz="1200" dirty="0"/>
              <a:t>(шаҳар) ҳокимининг ёшлар сиёсати, ижтимоий ривожлантириш ва маънавий-маърифий ишлар бўйича ўринбосари, Васийлик кенгаши раиси </a:t>
            </a:r>
            <a:r>
              <a:rPr lang="uz-Cyrl-UZ" sz="1200" dirty="0" smtClean="0"/>
              <a:t>ўринбосари</a:t>
            </a:r>
          </a:p>
          <a:p>
            <a:pPr marL="0" lvl="0" indent="0">
              <a:buNone/>
            </a:pPr>
            <a:r>
              <a:rPr lang="en-US" sz="1200" dirty="0" smtClean="0"/>
              <a:t>3. </a:t>
            </a:r>
            <a:r>
              <a:rPr lang="uz-Cyrl-UZ" sz="1200" dirty="0" smtClean="0"/>
              <a:t>туман </a:t>
            </a:r>
            <a:r>
              <a:rPr lang="uz-Cyrl-UZ" sz="1200" dirty="0"/>
              <a:t>(шаҳар) ҳокими ўринбосари — маҳалла ва оилани қўллаб-қувватлаш бўлими </a:t>
            </a:r>
            <a:r>
              <a:rPr lang="uz-Cyrl-UZ" sz="1200" dirty="0" smtClean="0"/>
              <a:t>бошлиғи</a:t>
            </a:r>
          </a:p>
          <a:p>
            <a:pPr marL="0" lvl="0" indent="0">
              <a:buNone/>
            </a:pPr>
            <a:r>
              <a:rPr lang="en-US" sz="1200" dirty="0" smtClean="0"/>
              <a:t>4. </a:t>
            </a:r>
            <a:r>
              <a:rPr lang="uz-Cyrl-UZ" sz="1200" dirty="0" smtClean="0"/>
              <a:t>туман </a:t>
            </a:r>
            <a:r>
              <a:rPr lang="uz-Cyrl-UZ" sz="1200" dirty="0"/>
              <a:t>(шаҳар) </a:t>
            </a:r>
            <a:r>
              <a:rPr lang="uz-Cyrl-UZ" sz="1200" dirty="0" smtClean="0"/>
              <a:t>прокурори</a:t>
            </a:r>
          </a:p>
          <a:p>
            <a:pPr marL="0" lvl="0" indent="0">
              <a:buNone/>
            </a:pPr>
            <a:r>
              <a:rPr lang="en-US" sz="1200" dirty="0" smtClean="0"/>
              <a:t>5. </a:t>
            </a:r>
            <a:r>
              <a:rPr lang="ru-RU" sz="1200" dirty="0" smtClean="0"/>
              <a:t>туман </a:t>
            </a:r>
            <a:r>
              <a:rPr lang="ru-RU" sz="1200" dirty="0"/>
              <a:t>(</a:t>
            </a:r>
            <a:r>
              <a:rPr lang="ru-RU" sz="1200" dirty="0" err="1"/>
              <a:t>шаҳар</a:t>
            </a:r>
            <a:r>
              <a:rPr lang="ru-RU" sz="1200" dirty="0"/>
              <a:t>) </a:t>
            </a:r>
            <a:r>
              <a:rPr lang="ru-RU" sz="1200" dirty="0" err="1"/>
              <a:t>ички</a:t>
            </a:r>
            <a:r>
              <a:rPr lang="ru-RU" sz="1200" dirty="0"/>
              <a:t> </a:t>
            </a:r>
            <a:r>
              <a:rPr lang="ru-RU" sz="1200" dirty="0" err="1"/>
              <a:t>ишлар</a:t>
            </a:r>
            <a:r>
              <a:rPr lang="ru-RU" sz="1200" dirty="0"/>
              <a:t> </a:t>
            </a:r>
            <a:r>
              <a:rPr lang="ru-RU" sz="1200" dirty="0" err="1"/>
              <a:t>бўлими</a:t>
            </a:r>
            <a:r>
              <a:rPr lang="ru-RU" sz="1200" dirty="0"/>
              <a:t> </a:t>
            </a:r>
            <a:r>
              <a:rPr lang="ru-RU" sz="1200" dirty="0" err="1" smtClean="0"/>
              <a:t>бошлиғи</a:t>
            </a:r>
            <a:endParaRPr lang="ru-RU" sz="1200" dirty="0" smtClean="0"/>
          </a:p>
          <a:p>
            <a:pPr marL="0" lvl="0" indent="0">
              <a:buNone/>
            </a:pPr>
            <a:r>
              <a:rPr lang="en-US" sz="1200" dirty="0" smtClean="0"/>
              <a:t>6. </a:t>
            </a:r>
            <a:r>
              <a:rPr lang="ru-RU" sz="1200" dirty="0" smtClean="0"/>
              <a:t>туман </a:t>
            </a:r>
            <a:r>
              <a:rPr lang="ru-RU" sz="1200" dirty="0"/>
              <a:t>(</a:t>
            </a:r>
            <a:r>
              <a:rPr lang="ru-RU" sz="1200" dirty="0" err="1"/>
              <a:t>шаҳар</a:t>
            </a:r>
            <a:r>
              <a:rPr lang="ru-RU" sz="1200" dirty="0"/>
              <a:t>) </a:t>
            </a:r>
            <a:r>
              <a:rPr lang="ru-RU" sz="1200" dirty="0" err="1"/>
              <a:t>солиқ</a:t>
            </a:r>
            <a:r>
              <a:rPr lang="ru-RU" sz="1200" dirty="0"/>
              <a:t> </a:t>
            </a:r>
            <a:r>
              <a:rPr lang="ru-RU" sz="1200" dirty="0" err="1"/>
              <a:t>инспекцияси</a:t>
            </a:r>
            <a:r>
              <a:rPr lang="ru-RU" sz="1200" dirty="0"/>
              <a:t> </a:t>
            </a:r>
            <a:r>
              <a:rPr lang="ru-RU" sz="1200" dirty="0" err="1" smtClean="0"/>
              <a:t>бошлиғи</a:t>
            </a:r>
            <a:endParaRPr lang="ru-RU" sz="1200" dirty="0" smtClean="0"/>
          </a:p>
          <a:p>
            <a:pPr marL="0" lvl="0" indent="0">
              <a:buNone/>
            </a:pPr>
            <a:r>
              <a:rPr lang="en-US" sz="1200" dirty="0" smtClean="0"/>
              <a:t>7. </a:t>
            </a:r>
            <a:r>
              <a:rPr lang="ru-RU" sz="1200" dirty="0" smtClean="0"/>
              <a:t>туман </a:t>
            </a:r>
            <a:r>
              <a:rPr lang="ru-RU" sz="1200" dirty="0"/>
              <a:t>(</a:t>
            </a:r>
            <a:r>
              <a:rPr lang="ru-RU" sz="1200" dirty="0" err="1"/>
              <a:t>шаҳар</a:t>
            </a:r>
            <a:r>
              <a:rPr lang="ru-RU" sz="1200" dirty="0"/>
              <a:t>) </a:t>
            </a:r>
            <a:r>
              <a:rPr lang="ru-RU" sz="1200" dirty="0" err="1"/>
              <a:t>молия</a:t>
            </a:r>
            <a:r>
              <a:rPr lang="ru-RU" sz="1200" dirty="0"/>
              <a:t> </a:t>
            </a:r>
            <a:r>
              <a:rPr lang="ru-RU" sz="1200" dirty="0" err="1"/>
              <a:t>бўлими</a:t>
            </a:r>
            <a:r>
              <a:rPr lang="ru-RU" sz="1200" dirty="0"/>
              <a:t> </a:t>
            </a:r>
            <a:r>
              <a:rPr lang="ru-RU" sz="1200" dirty="0" err="1"/>
              <a:t>бошлиғи</a:t>
            </a:r>
            <a:endParaRPr lang="ru-RU" sz="1200" dirty="0" smtClean="0"/>
          </a:p>
          <a:p>
            <a:pPr marL="0" lvl="0" indent="0">
              <a:buNone/>
            </a:pPr>
            <a:r>
              <a:rPr lang="en-US" sz="1200" dirty="0" smtClean="0"/>
              <a:t>8. </a:t>
            </a:r>
            <a:r>
              <a:rPr lang="ru-RU" sz="1200" dirty="0" smtClean="0"/>
              <a:t>туман </a:t>
            </a:r>
            <a:r>
              <a:rPr lang="ru-RU" sz="1200" dirty="0"/>
              <a:t>(</a:t>
            </a:r>
            <a:r>
              <a:rPr lang="ru-RU" sz="1200" dirty="0" err="1"/>
              <a:t>шаҳар</a:t>
            </a:r>
            <a:r>
              <a:rPr lang="ru-RU" sz="1200" dirty="0"/>
              <a:t>) </a:t>
            </a:r>
            <a:r>
              <a:rPr lang="ru-RU" sz="1200" dirty="0" err="1"/>
              <a:t>аҳоли</a:t>
            </a:r>
            <a:r>
              <a:rPr lang="ru-RU" sz="1200" dirty="0"/>
              <a:t> </a:t>
            </a:r>
            <a:r>
              <a:rPr lang="ru-RU" sz="1200" dirty="0" err="1"/>
              <a:t>бандлигига</a:t>
            </a:r>
            <a:r>
              <a:rPr lang="ru-RU" sz="1200" dirty="0"/>
              <a:t> </a:t>
            </a:r>
            <a:r>
              <a:rPr lang="ru-RU" sz="1200" dirty="0" err="1"/>
              <a:t>кўмаклашиш</a:t>
            </a:r>
            <a:r>
              <a:rPr lang="ru-RU" sz="1200" dirty="0"/>
              <a:t> </a:t>
            </a:r>
            <a:r>
              <a:rPr lang="ru-RU" sz="1200" dirty="0" err="1"/>
              <a:t>маркази</a:t>
            </a:r>
            <a:r>
              <a:rPr lang="ru-RU" sz="1200" dirty="0"/>
              <a:t> </a:t>
            </a:r>
            <a:r>
              <a:rPr lang="ru-RU" sz="1200" dirty="0" err="1"/>
              <a:t>директори</a:t>
            </a:r>
            <a:endParaRPr lang="uz-Cyrl-UZ" sz="1200" dirty="0" smtClean="0"/>
          </a:p>
          <a:p>
            <a:pPr marL="0" lvl="0" indent="0">
              <a:buNone/>
            </a:pPr>
            <a:r>
              <a:rPr lang="en-US" sz="1200" dirty="0" smtClean="0"/>
              <a:t>9. </a:t>
            </a:r>
            <a:r>
              <a:rPr lang="ru-RU" sz="1200" dirty="0" smtClean="0"/>
              <a:t>«</a:t>
            </a:r>
            <a:r>
              <a:rPr lang="ru-RU" sz="1200" dirty="0" err="1" smtClean="0"/>
              <a:t>Микрокредитбанк</a:t>
            </a:r>
            <a:r>
              <a:rPr lang="ru-RU" sz="1200" dirty="0"/>
              <a:t>» АТБ туман (</a:t>
            </a:r>
            <a:r>
              <a:rPr lang="ru-RU" sz="1200" dirty="0" err="1"/>
              <a:t>шаҳар</a:t>
            </a:r>
            <a:r>
              <a:rPr lang="ru-RU" sz="1200" dirty="0"/>
              <a:t>) </a:t>
            </a:r>
            <a:r>
              <a:rPr lang="ru-RU" sz="1200" dirty="0" err="1"/>
              <a:t>филиали</a:t>
            </a:r>
            <a:r>
              <a:rPr lang="ru-RU" sz="1200" dirty="0"/>
              <a:t> </a:t>
            </a:r>
            <a:r>
              <a:rPr lang="ru-RU" sz="1200" dirty="0" err="1" smtClean="0"/>
              <a:t>раҳбари</a:t>
            </a:r>
            <a:endParaRPr lang="ru-RU" sz="1200" dirty="0" smtClean="0"/>
          </a:p>
          <a:p>
            <a:pPr marL="0" lvl="0" indent="0">
              <a:buNone/>
            </a:pPr>
            <a:r>
              <a:rPr lang="en-US" sz="1200" dirty="0" smtClean="0"/>
              <a:t>10. </a:t>
            </a:r>
            <a:r>
              <a:rPr lang="ru-RU" sz="1200" dirty="0" err="1" smtClean="0"/>
              <a:t>Халқ</a:t>
            </a:r>
            <a:r>
              <a:rPr lang="ru-RU" sz="1200" dirty="0" smtClean="0"/>
              <a:t> </a:t>
            </a:r>
            <a:r>
              <a:rPr lang="ru-RU" sz="1200" dirty="0" err="1"/>
              <a:t>депутатлари</a:t>
            </a:r>
            <a:r>
              <a:rPr lang="ru-RU" sz="1200" dirty="0"/>
              <a:t> туман (</a:t>
            </a:r>
            <a:r>
              <a:rPr lang="ru-RU" sz="1200" dirty="0" err="1"/>
              <a:t>шаҳар</a:t>
            </a:r>
            <a:r>
              <a:rPr lang="ru-RU" sz="1200" dirty="0"/>
              <a:t>) </a:t>
            </a:r>
            <a:r>
              <a:rPr lang="ru-RU" sz="1200" dirty="0" err="1"/>
              <a:t>Кенгаши</a:t>
            </a:r>
            <a:r>
              <a:rPr lang="ru-RU" sz="1200" dirty="0"/>
              <a:t> </a:t>
            </a:r>
            <a:r>
              <a:rPr lang="ru-RU" sz="1200" dirty="0" err="1"/>
              <a:t>депутати</a:t>
            </a:r>
            <a:r>
              <a:rPr lang="ru-RU" sz="1200" dirty="0"/>
              <a:t> (</a:t>
            </a:r>
            <a:r>
              <a:rPr lang="ru-RU" sz="1200" dirty="0" err="1"/>
              <a:t>келишув</a:t>
            </a:r>
            <a:r>
              <a:rPr lang="ru-RU" sz="1200" dirty="0"/>
              <a:t> </a:t>
            </a:r>
            <a:r>
              <a:rPr lang="ru-RU" sz="1200" dirty="0" err="1"/>
              <a:t>асосида</a:t>
            </a:r>
            <a:r>
              <a:rPr lang="ru-RU" sz="1200" dirty="0" smtClean="0"/>
              <a:t>)</a:t>
            </a:r>
            <a:endParaRPr lang="en-US" sz="1200" dirty="0" smtClean="0"/>
          </a:p>
          <a:p>
            <a:pPr marL="0" lvl="0" indent="0">
              <a:buNone/>
            </a:pPr>
            <a:r>
              <a:rPr lang="en-US" sz="1200" dirty="0" smtClean="0"/>
              <a:t>11. </a:t>
            </a:r>
            <a:r>
              <a:rPr lang="ru-RU" sz="1200" dirty="0" err="1" smtClean="0"/>
              <a:t>оммавий</a:t>
            </a:r>
            <a:r>
              <a:rPr lang="ru-RU" sz="1200" dirty="0" smtClean="0"/>
              <a:t> </a:t>
            </a:r>
            <a:r>
              <a:rPr lang="ru-RU" sz="1200" dirty="0" err="1"/>
              <a:t>ахборот</a:t>
            </a:r>
            <a:r>
              <a:rPr lang="ru-RU" sz="1200" dirty="0"/>
              <a:t> </a:t>
            </a:r>
            <a:r>
              <a:rPr lang="ru-RU" sz="1200" dirty="0" err="1"/>
              <a:t>воситалари</a:t>
            </a:r>
            <a:r>
              <a:rPr lang="ru-RU" sz="1200" dirty="0"/>
              <a:t> </a:t>
            </a:r>
            <a:r>
              <a:rPr lang="ru-RU" sz="1200" dirty="0" err="1"/>
              <a:t>вакили</a:t>
            </a:r>
            <a:r>
              <a:rPr lang="ru-RU" sz="1200" dirty="0"/>
              <a:t> (</a:t>
            </a:r>
            <a:r>
              <a:rPr lang="ru-RU" sz="1200" dirty="0" err="1"/>
              <a:t>келишув</a:t>
            </a:r>
            <a:r>
              <a:rPr lang="ru-RU" sz="1200" dirty="0"/>
              <a:t> </a:t>
            </a:r>
            <a:r>
              <a:rPr lang="ru-RU" sz="1200" dirty="0" err="1"/>
              <a:t>асосида</a:t>
            </a:r>
            <a:r>
              <a:rPr lang="ru-RU" sz="1200" dirty="0" smtClean="0"/>
              <a:t>)</a:t>
            </a:r>
            <a:endParaRPr lang="en-US" sz="1200" dirty="0" smtClean="0"/>
          </a:p>
          <a:p>
            <a:pPr marL="0" lvl="0" indent="0">
              <a:buNone/>
            </a:pPr>
            <a:r>
              <a:rPr lang="en-US" sz="1200" dirty="0" smtClean="0"/>
              <a:t>12. </a:t>
            </a:r>
            <a:r>
              <a:rPr lang="ru-RU" sz="1200" dirty="0" err="1" smtClean="0"/>
              <a:t>Ёшлар</a:t>
            </a:r>
            <a:r>
              <a:rPr lang="ru-RU" sz="1200" dirty="0" smtClean="0"/>
              <a:t> </a:t>
            </a:r>
            <a:r>
              <a:rPr lang="ru-RU" sz="1200" dirty="0" err="1"/>
              <a:t>ишлари</a:t>
            </a:r>
            <a:r>
              <a:rPr lang="ru-RU" sz="1200" dirty="0"/>
              <a:t> </a:t>
            </a:r>
            <a:r>
              <a:rPr lang="ru-RU" sz="1200" dirty="0" err="1"/>
              <a:t>агентлигининг</a:t>
            </a:r>
            <a:r>
              <a:rPr lang="ru-RU" sz="1200" dirty="0"/>
              <a:t> туман (</a:t>
            </a:r>
            <a:r>
              <a:rPr lang="ru-RU" sz="1200" dirty="0" err="1"/>
              <a:t>шаҳар</a:t>
            </a:r>
            <a:r>
              <a:rPr lang="ru-RU" sz="1200" dirty="0"/>
              <a:t>) </a:t>
            </a:r>
            <a:r>
              <a:rPr lang="ru-RU" sz="1200" dirty="0" err="1"/>
              <a:t>бўлими</a:t>
            </a:r>
            <a:r>
              <a:rPr lang="ru-RU" sz="1200" dirty="0"/>
              <a:t> </a:t>
            </a:r>
            <a:r>
              <a:rPr lang="ru-RU" sz="1200" dirty="0" err="1"/>
              <a:t>бошлиғи</a:t>
            </a:r>
            <a:r>
              <a:rPr lang="ru-RU" sz="1200" dirty="0"/>
              <a:t>, </a:t>
            </a:r>
            <a:r>
              <a:rPr lang="ru-RU" sz="1200" dirty="0" err="1"/>
              <a:t>Васийлик</a:t>
            </a:r>
            <a:r>
              <a:rPr lang="ru-RU" sz="1200" dirty="0"/>
              <a:t> </a:t>
            </a:r>
            <a:r>
              <a:rPr lang="ru-RU" sz="1200" dirty="0" err="1"/>
              <a:t>кенгаши</a:t>
            </a:r>
            <a:r>
              <a:rPr lang="ru-RU" sz="1200" dirty="0"/>
              <a:t> </a:t>
            </a:r>
            <a:r>
              <a:rPr lang="ru-RU" sz="1200" dirty="0" err="1"/>
              <a:t>котиби</a:t>
            </a:r>
            <a:endParaRPr lang="ru-RU" sz="1200" dirty="0"/>
          </a:p>
          <a:p>
            <a:pPr marL="0" lvl="0" indent="0">
              <a:buNone/>
            </a:pPr>
            <a:endParaRPr lang="uz-Cyrl-UZ" sz="900" dirty="0" smtClean="0"/>
          </a:p>
          <a:p>
            <a:pPr marL="0" lvl="0" indent="0">
              <a:buNone/>
            </a:pPr>
            <a:endParaRPr lang="en-US" sz="900" dirty="0" smtClean="0"/>
          </a:p>
          <a:p>
            <a:pPr marL="0" lvl="0" indent="0">
              <a:buNone/>
            </a:pPr>
            <a:endParaRPr sz="1200" dirty="0"/>
          </a:p>
        </p:txBody>
      </p:sp>
      <p:grpSp>
        <p:nvGrpSpPr>
          <p:cNvPr id="303" name="Google Shape;303;p31"/>
          <p:cNvGrpSpPr/>
          <p:nvPr/>
        </p:nvGrpSpPr>
        <p:grpSpPr>
          <a:xfrm>
            <a:off x="7725982" y="4900906"/>
            <a:ext cx="359352" cy="242594"/>
            <a:chOff x="5247525" y="3007275"/>
            <a:chExt cx="517575" cy="384825"/>
          </a:xfrm>
        </p:grpSpPr>
        <p:sp>
          <p:nvSpPr>
            <p:cNvPr id="304"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5"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06" name="Google Shape;306;p31"/>
          <p:cNvGrpSpPr/>
          <p:nvPr/>
        </p:nvGrpSpPr>
        <p:grpSpPr>
          <a:xfrm>
            <a:off x="-8553" y="1105580"/>
            <a:ext cx="178400" cy="256809"/>
            <a:chOff x="6718575" y="2318625"/>
            <a:chExt cx="256950" cy="407375"/>
          </a:xfrm>
        </p:grpSpPr>
        <p:sp>
          <p:nvSpPr>
            <p:cNvPr id="307" name="Google Shape;307;p3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8" name="Google Shape;308;p3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9" name="Google Shape;309;p3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0" name="Google Shape;310;p3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1" name="Google Shape;311;p3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2" name="Google Shape;312;p3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3" name="Google Shape;313;p3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4" name="Google Shape;314;p3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15" name="Google Shape;315;p31"/>
          <p:cNvGrpSpPr/>
          <p:nvPr/>
        </p:nvGrpSpPr>
        <p:grpSpPr>
          <a:xfrm>
            <a:off x="147946" y="233714"/>
            <a:ext cx="373724" cy="325507"/>
            <a:chOff x="5233525" y="4954450"/>
            <a:chExt cx="538275" cy="516350"/>
          </a:xfrm>
        </p:grpSpPr>
        <p:sp>
          <p:nvSpPr>
            <p:cNvPr id="316" name="Google Shape;316;p31"/>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7" name="Google Shape;317;p31"/>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8" name="Google Shape;318;p31"/>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9" name="Google Shape;319;p31"/>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0" name="Google Shape;320;p31"/>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1" name="Google Shape;321;p31"/>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2" name="Google Shape;322;p31"/>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3" name="Google Shape;323;p31"/>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4" name="Google Shape;324;p31"/>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5" name="Google Shape;325;p31"/>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6" name="Google Shape;326;p31"/>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27" name="Google Shape;327;p31"/>
          <p:cNvGrpSpPr/>
          <p:nvPr/>
        </p:nvGrpSpPr>
        <p:grpSpPr>
          <a:xfrm>
            <a:off x="120884" y="4793721"/>
            <a:ext cx="296779" cy="282530"/>
            <a:chOff x="5961125" y="1623900"/>
            <a:chExt cx="427450" cy="448175"/>
          </a:xfrm>
        </p:grpSpPr>
        <p:sp>
          <p:nvSpPr>
            <p:cNvPr id="328" name="Google Shape;328;p3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9" name="Google Shape;329;p3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0" name="Google Shape;330;p3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1" name="Google Shape;331;p3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2" name="Google Shape;332;p3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3" name="Google Shape;333;p3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4" name="Google Shape;334;p3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35" name="Google Shape;335;p31"/>
          <p:cNvGrpSpPr/>
          <p:nvPr/>
        </p:nvGrpSpPr>
        <p:grpSpPr>
          <a:xfrm>
            <a:off x="5877103" y="362961"/>
            <a:ext cx="285791" cy="244138"/>
            <a:chOff x="5972700" y="2330200"/>
            <a:chExt cx="411625" cy="387275"/>
          </a:xfrm>
        </p:grpSpPr>
        <p:sp>
          <p:nvSpPr>
            <p:cNvPr id="336" name="Google Shape;336;p3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7" name="Google Shape;337;p3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338" name="Google Shape;338;p3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46" name="Google Shape;303;p31"/>
          <p:cNvGrpSpPr/>
          <p:nvPr/>
        </p:nvGrpSpPr>
        <p:grpSpPr>
          <a:xfrm>
            <a:off x="8726178" y="2897747"/>
            <a:ext cx="359352" cy="242594"/>
            <a:chOff x="5247525" y="3007275"/>
            <a:chExt cx="517575" cy="384825"/>
          </a:xfrm>
        </p:grpSpPr>
        <p:sp>
          <p:nvSpPr>
            <p:cNvPr id="47"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48"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Tree>
    <p:extLst>
      <p:ext uri="{BB962C8B-B14F-4D97-AF65-F5344CB8AC3E}">
        <p14:creationId xmlns:p14="http://schemas.microsoft.com/office/powerpoint/2010/main" val="1998279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759256" y="-241308"/>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3-</a:t>
            </a:r>
            <a:r>
              <a:rPr lang="ru-RU" dirty="0" err="1" smtClean="0"/>
              <a:t>илова</a:t>
            </a:r>
            <a:r>
              <a:rPr lang="ru-RU" dirty="0" smtClean="0"/>
              <a:t>:</a:t>
            </a:r>
            <a:endParaRPr dirty="0"/>
          </a:p>
        </p:txBody>
      </p:sp>
      <p:sp>
        <p:nvSpPr>
          <p:cNvPr id="289" name="Google Shape;289;p31"/>
          <p:cNvSpPr txBox="1">
            <a:spLocks noGrp="1"/>
          </p:cNvSpPr>
          <p:nvPr>
            <p:ph type="body" idx="2"/>
          </p:nvPr>
        </p:nvSpPr>
        <p:spPr>
          <a:xfrm>
            <a:off x="177467" y="461292"/>
            <a:ext cx="8790952" cy="4345722"/>
          </a:xfrm>
          <a:prstGeom prst="rect">
            <a:avLst/>
          </a:prstGeom>
        </p:spPr>
        <p:txBody>
          <a:bodyPr spcFirstLastPara="1" wrap="square" lIns="91425" tIns="91425" rIns="91425" bIns="91425" anchor="t" anchorCtr="0">
            <a:noAutofit/>
          </a:bodyPr>
          <a:lstStyle/>
          <a:p>
            <a:pPr marL="0" indent="0" algn="ctr">
              <a:buNone/>
            </a:pPr>
            <a:r>
              <a:rPr lang="uz-Cyrl-UZ" sz="1100" b="1" dirty="0"/>
              <a:t>«Ўзбекистон ёшлар иттифоқининг фаол аъзоларини </a:t>
            </a:r>
            <a:r>
              <a:rPr lang="uz-Cyrl-UZ" sz="1200" b="1" dirty="0"/>
              <a:t>олий</a:t>
            </a:r>
            <a:r>
              <a:rPr lang="uz-Cyrl-UZ" sz="1100" b="1" dirty="0"/>
              <a:t> таълим</a:t>
            </a:r>
            <a:br>
              <a:rPr lang="uz-Cyrl-UZ" sz="1100" b="1" dirty="0"/>
            </a:br>
            <a:r>
              <a:rPr lang="uz-Cyrl-UZ" sz="1100" b="1" dirty="0"/>
              <a:t>муассасаларига имтиёзли қабул қилиш учун тавсияномалар бериш</a:t>
            </a:r>
            <a:br>
              <a:rPr lang="uz-Cyrl-UZ" sz="1100" b="1" dirty="0"/>
            </a:br>
            <a:r>
              <a:rPr lang="uz-Cyrl-UZ" sz="1100" b="1" dirty="0"/>
              <a:t>масалаларини кўриб чиқувчи ҳудудий комиссиянинг</a:t>
            </a:r>
            <a:br>
              <a:rPr lang="uz-Cyrl-UZ" sz="1100" b="1" dirty="0"/>
            </a:br>
            <a:r>
              <a:rPr lang="uz-Cyrl-UZ" sz="1100" b="1" dirty="0"/>
              <a:t>НАМУНАВИЙ ТАРКИБИ</a:t>
            </a:r>
            <a:endParaRPr lang="en-US" sz="1100" b="1" dirty="0"/>
          </a:p>
          <a:p>
            <a:pPr marL="0" lvl="0" indent="0">
              <a:buNone/>
            </a:pPr>
            <a:r>
              <a:rPr lang="uz-Cyrl-UZ" sz="900" dirty="0"/>
              <a:t>1. </a:t>
            </a:r>
            <a:r>
              <a:rPr lang="uz-Cyrl-UZ" sz="1000" dirty="0"/>
              <a:t>Қорақалпоғистон Республикаси Жўқорғи Кенгеси Раиси, вилоятлар ва Тошкент шаҳри ҳокимлари, Комиссия раиси.</a:t>
            </a:r>
          </a:p>
          <a:p>
            <a:pPr marL="0" lvl="0" indent="0">
              <a:buNone/>
            </a:pPr>
            <a:r>
              <a:rPr lang="uz-Cyrl-UZ" sz="1000" dirty="0"/>
              <a:t>2. Ўзбекистон ёшлар иттифоқининг Қорақалпоғистон Республикаси, вилоятлар ва Тошкент шаҳри кенгашлари раислари, Комиссия раиси ўринбосари.</a:t>
            </a:r>
          </a:p>
          <a:p>
            <a:pPr marL="0" lvl="0" indent="0">
              <a:buNone/>
            </a:pPr>
            <a:r>
              <a:rPr lang="uz-Cyrl-UZ" sz="1000" dirty="0"/>
              <a:t>3. Қорақалпоғистон Республикаси Вазирлар Кенгаши Раисининг, вилоятлар ва Тошкент шаҳри ҳокимларининг Ёшлар сиёсати, ижтимоий ривожлантириш ва маънавий-маърифий масалалар бўйича ўринбосарлари.</a:t>
            </a:r>
          </a:p>
          <a:p>
            <a:pPr marL="0" lvl="0" indent="0">
              <a:buNone/>
            </a:pPr>
            <a:r>
              <a:rPr lang="uz-Cyrl-UZ" sz="1000" dirty="0"/>
              <a:t>4. Қорақалпоғистон Республикаси Вазирлар Кенгаши Раисининг, вилоятлар ва Тошкент шаҳри ҳокимларининг ўринбосарлари — Хотин-қизлар қўмитаси раислари.</a:t>
            </a:r>
          </a:p>
          <a:p>
            <a:pPr marL="0" lvl="0" indent="0">
              <a:buNone/>
            </a:pPr>
            <a:r>
              <a:rPr lang="uz-Cyrl-UZ" sz="1000" dirty="0"/>
              <a:t>5. Қорақалпоғистон Республикаси Халқ таълими вазири, Тошкент шаҳри халқ таълими бош бошқармаси ва вилоятлар халқ таълими бошқармалари бошлиқлари.</a:t>
            </a:r>
          </a:p>
          <a:p>
            <a:pPr marL="0" lvl="0" indent="0">
              <a:buNone/>
            </a:pPr>
            <a:r>
              <a:rPr lang="uz-Cyrl-UZ" sz="1000" dirty="0"/>
              <a:t>6. Қорақалпоғистон Республикаси, вилоятлар ва Тошкент шаҳри ўрта махсус, касб-ҳунар таълими бошқармалари бошлиқлари.</a:t>
            </a:r>
          </a:p>
          <a:p>
            <a:pPr marL="0" lvl="0" indent="0">
              <a:buNone/>
            </a:pPr>
            <a:r>
              <a:rPr lang="uz-Cyrl-UZ" sz="1000" dirty="0"/>
              <a:t>7. Қорақалпоғистон Республикаси, вилоятлар ва Тошкент шаҳар ёшлар ишлари бошқармалари бошлиқлари.</a:t>
            </a:r>
          </a:p>
          <a:p>
            <a:pPr marL="0" lvl="0" indent="0">
              <a:buNone/>
            </a:pPr>
            <a:r>
              <a:rPr lang="uz-Cyrl-UZ" sz="1000" dirty="0"/>
              <a:t>8. Қорақалпоғистон Республикаси Маданият вазири, Тошкент шаҳри маданият бош бошқармаси ва вилоятлар маданият бошқармалари бошлиқлари.</a:t>
            </a:r>
          </a:p>
          <a:p>
            <a:pPr marL="0" lvl="0" indent="0">
              <a:buNone/>
            </a:pPr>
            <a:r>
              <a:rPr lang="uz-Cyrl-UZ" sz="1000" dirty="0"/>
              <a:t>9. Қорақалпоғистон Республикаси, вилоятлар ва Тошкент шаҳри фуқароларнинг ўзини ўзи бошқариш органлари фаолиятини мувофиқлаштириш бўйича ҳудудий кенгашлар раисларининг биринчи ўринбосарлари.</a:t>
            </a:r>
          </a:p>
          <a:p>
            <a:pPr marL="0" lvl="0" indent="0">
              <a:buNone/>
            </a:pPr>
            <a:r>
              <a:rPr lang="uz-Cyrl-UZ" sz="1000" dirty="0"/>
              <a:t>10. Республика Маънавият ва маърифат марказининг Қорақалпоғистон Республикаси, вилоятлар ва Тошкент шаҳри бўлимлари раҳбарлари.</a:t>
            </a:r>
          </a:p>
          <a:p>
            <a:pPr marL="0" lvl="0" indent="0">
              <a:buNone/>
            </a:pPr>
            <a:r>
              <a:rPr lang="uz-Cyrl-UZ" sz="1000" dirty="0"/>
              <a:t>11. Тегишли ҳудуддаги педагогика йўналиши мавжуд бўлган олий таълим муассасаси ректори (1 нафар).</a:t>
            </a:r>
          </a:p>
          <a:p>
            <a:pPr marL="0" lvl="0" indent="0">
              <a:buNone/>
            </a:pPr>
            <a:r>
              <a:rPr lang="uz-Cyrl-UZ" sz="1000" dirty="0"/>
              <a:t>12. Ўзбекистон ёшлар иттифоқининг Қорақалпоғистон Республикаси, вилоятлар ва Тошкент шаҳри кенгашлари раисларининг ўринбосарлари — «Камалак» болалар ташкилоти раислари.</a:t>
            </a:r>
            <a:endParaRPr lang="uz-Cyrl-UZ" sz="1000" dirty="0" smtClean="0"/>
          </a:p>
          <a:p>
            <a:pPr marL="0" lvl="0" indent="0">
              <a:buNone/>
            </a:pPr>
            <a:endParaRPr lang="en-US" sz="900" dirty="0" smtClean="0"/>
          </a:p>
          <a:p>
            <a:pPr marL="0" lvl="0" indent="0">
              <a:buNone/>
            </a:pPr>
            <a:endParaRPr sz="1200" dirty="0"/>
          </a:p>
        </p:txBody>
      </p:sp>
      <p:grpSp>
        <p:nvGrpSpPr>
          <p:cNvPr id="303" name="Google Shape;303;p31"/>
          <p:cNvGrpSpPr/>
          <p:nvPr/>
        </p:nvGrpSpPr>
        <p:grpSpPr>
          <a:xfrm>
            <a:off x="5586669" y="2903142"/>
            <a:ext cx="359352" cy="242594"/>
            <a:chOff x="5247525" y="3007275"/>
            <a:chExt cx="517575" cy="384825"/>
          </a:xfrm>
        </p:grpSpPr>
        <p:sp>
          <p:nvSpPr>
            <p:cNvPr id="304"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5"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06" name="Google Shape;306;p31"/>
          <p:cNvGrpSpPr/>
          <p:nvPr/>
        </p:nvGrpSpPr>
        <p:grpSpPr>
          <a:xfrm>
            <a:off x="-8553" y="1105580"/>
            <a:ext cx="178400" cy="256809"/>
            <a:chOff x="6718575" y="2318625"/>
            <a:chExt cx="256950" cy="407375"/>
          </a:xfrm>
        </p:grpSpPr>
        <p:sp>
          <p:nvSpPr>
            <p:cNvPr id="307" name="Google Shape;307;p3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8" name="Google Shape;308;p3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9" name="Google Shape;309;p3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0" name="Google Shape;310;p3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1" name="Google Shape;311;p3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2" name="Google Shape;312;p3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3" name="Google Shape;313;p3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4" name="Google Shape;314;p3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15" name="Google Shape;315;p31"/>
          <p:cNvGrpSpPr/>
          <p:nvPr/>
        </p:nvGrpSpPr>
        <p:grpSpPr>
          <a:xfrm>
            <a:off x="2424576" y="1944501"/>
            <a:ext cx="373724" cy="325507"/>
            <a:chOff x="5233525" y="4954450"/>
            <a:chExt cx="538275" cy="516350"/>
          </a:xfrm>
        </p:grpSpPr>
        <p:sp>
          <p:nvSpPr>
            <p:cNvPr id="316" name="Google Shape;316;p31"/>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7" name="Google Shape;317;p31"/>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8" name="Google Shape;318;p31"/>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9" name="Google Shape;319;p31"/>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0" name="Google Shape;320;p31"/>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1" name="Google Shape;321;p31"/>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2" name="Google Shape;322;p31"/>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3" name="Google Shape;323;p31"/>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4" name="Google Shape;324;p31"/>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5" name="Google Shape;325;p31"/>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6" name="Google Shape;326;p31"/>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27" name="Google Shape;327;p31"/>
          <p:cNvGrpSpPr/>
          <p:nvPr/>
        </p:nvGrpSpPr>
        <p:grpSpPr>
          <a:xfrm>
            <a:off x="2516065" y="1056426"/>
            <a:ext cx="296779" cy="282530"/>
            <a:chOff x="5961125" y="1623900"/>
            <a:chExt cx="427450" cy="448175"/>
          </a:xfrm>
        </p:grpSpPr>
        <p:sp>
          <p:nvSpPr>
            <p:cNvPr id="328" name="Google Shape;328;p3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9" name="Google Shape;329;p3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0" name="Google Shape;330;p3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1" name="Google Shape;331;p3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2" name="Google Shape;332;p3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3" name="Google Shape;333;p3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4" name="Google Shape;334;p3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35" name="Google Shape;335;p31"/>
          <p:cNvGrpSpPr/>
          <p:nvPr/>
        </p:nvGrpSpPr>
        <p:grpSpPr>
          <a:xfrm>
            <a:off x="5828910" y="938967"/>
            <a:ext cx="285791" cy="244138"/>
            <a:chOff x="5972700" y="2330200"/>
            <a:chExt cx="411625" cy="387275"/>
          </a:xfrm>
        </p:grpSpPr>
        <p:sp>
          <p:nvSpPr>
            <p:cNvPr id="336" name="Google Shape;336;p3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7" name="Google Shape;337;p3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338" name="Google Shape;338;p3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46" name="Google Shape;303;p31"/>
          <p:cNvGrpSpPr/>
          <p:nvPr/>
        </p:nvGrpSpPr>
        <p:grpSpPr>
          <a:xfrm>
            <a:off x="8726178" y="2897747"/>
            <a:ext cx="359352" cy="242594"/>
            <a:chOff x="5247525" y="3007275"/>
            <a:chExt cx="517575" cy="384825"/>
          </a:xfrm>
        </p:grpSpPr>
        <p:sp>
          <p:nvSpPr>
            <p:cNvPr id="47"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48"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Tree>
    <p:extLst>
      <p:ext uri="{BB962C8B-B14F-4D97-AF65-F5344CB8AC3E}">
        <p14:creationId xmlns:p14="http://schemas.microsoft.com/office/powerpoint/2010/main" val="2070415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759256" y="-241308"/>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3-</a:t>
            </a:r>
            <a:r>
              <a:rPr lang="ru-RU" dirty="0" err="1" smtClean="0"/>
              <a:t>илова</a:t>
            </a:r>
            <a:r>
              <a:rPr lang="ru-RU" dirty="0" smtClean="0"/>
              <a:t>:</a:t>
            </a:r>
            <a:endParaRPr dirty="0"/>
          </a:p>
        </p:txBody>
      </p:sp>
      <p:sp>
        <p:nvSpPr>
          <p:cNvPr id="289" name="Google Shape;289;p31"/>
          <p:cNvSpPr txBox="1">
            <a:spLocks noGrp="1"/>
          </p:cNvSpPr>
          <p:nvPr>
            <p:ph type="body" idx="2"/>
          </p:nvPr>
        </p:nvSpPr>
        <p:spPr>
          <a:xfrm>
            <a:off x="149122" y="399256"/>
            <a:ext cx="8577056" cy="4345722"/>
          </a:xfrm>
          <a:prstGeom prst="rect">
            <a:avLst/>
          </a:prstGeom>
        </p:spPr>
        <p:txBody>
          <a:bodyPr spcFirstLastPara="1" wrap="square" lIns="91425" tIns="91425" rIns="91425" bIns="91425" anchor="t" anchorCtr="0">
            <a:noAutofit/>
          </a:bodyPr>
          <a:lstStyle/>
          <a:p>
            <a:pPr marL="0" indent="0" algn="ctr">
              <a:buNone/>
            </a:pPr>
            <a:r>
              <a:rPr lang="uz-Cyrl-UZ" sz="1100" b="1" dirty="0"/>
              <a:t>Олий таълим муассасаларига имтиёзли қабул қилиш учун тавсияномалар бериш масалаларини кўриб чиқувчи туман (шаҳар) комиссиясининг</a:t>
            </a:r>
            <a:br>
              <a:rPr lang="uz-Cyrl-UZ" sz="1100" b="1" dirty="0"/>
            </a:br>
            <a:r>
              <a:rPr lang="uz-Cyrl-UZ" sz="1100" b="1" dirty="0"/>
              <a:t>НАМУНАВИЙ ТАРКИБИ</a:t>
            </a:r>
            <a:endParaRPr lang="en-US" sz="1100" b="1" dirty="0"/>
          </a:p>
          <a:p>
            <a:pPr marL="0" lvl="0" indent="0">
              <a:buNone/>
            </a:pPr>
            <a:r>
              <a:rPr lang="ru-RU" sz="1200" dirty="0"/>
              <a:t>1. Туман (</a:t>
            </a:r>
            <a:r>
              <a:rPr lang="ru-RU" sz="1200" dirty="0" err="1"/>
              <a:t>шаҳар</a:t>
            </a:r>
            <a:r>
              <a:rPr lang="ru-RU" sz="1200" dirty="0"/>
              <a:t>) </a:t>
            </a:r>
            <a:r>
              <a:rPr lang="ru-RU" sz="1200" dirty="0" err="1"/>
              <a:t>ҳокими</a:t>
            </a:r>
            <a:r>
              <a:rPr lang="ru-RU" sz="1200" dirty="0"/>
              <a:t>, Комиссия </a:t>
            </a:r>
            <a:r>
              <a:rPr lang="ru-RU" sz="1200" dirty="0" err="1"/>
              <a:t>раиси</a:t>
            </a:r>
            <a:r>
              <a:rPr lang="ru-RU" sz="1200" dirty="0"/>
              <a:t>.</a:t>
            </a:r>
            <a:endParaRPr lang="en-US" sz="1200" dirty="0" smtClean="0"/>
          </a:p>
          <a:p>
            <a:pPr marL="0" lvl="0" indent="0">
              <a:buNone/>
            </a:pPr>
            <a:r>
              <a:rPr lang="uz-Cyrl-UZ" sz="1200" dirty="0" smtClean="0"/>
              <a:t>2</a:t>
            </a:r>
            <a:r>
              <a:rPr lang="uz-Cyrl-UZ" sz="1200" dirty="0"/>
              <a:t>. </a:t>
            </a:r>
            <a:r>
              <a:rPr lang="uz-Cyrl-UZ" sz="1200" dirty="0" smtClean="0"/>
              <a:t>Ўзбекистон </a:t>
            </a:r>
            <a:r>
              <a:rPr lang="uz-Cyrl-UZ" sz="1200" dirty="0"/>
              <a:t>ёшлар иттифоқи туман (шаҳар) кенгаши раиси, Комиссия раиси ўринбосари.</a:t>
            </a:r>
          </a:p>
          <a:p>
            <a:pPr marL="0" lvl="0" indent="0">
              <a:buNone/>
            </a:pPr>
            <a:r>
              <a:rPr lang="uz-Cyrl-UZ" sz="1200" dirty="0"/>
              <a:t>3. Туман (шаҳар) ҳокимининг Ёшлар сиёсати, ижтимоий ривожлантириш ва маънавий-маърифий масалалар бўйича ўринбосари.</a:t>
            </a:r>
          </a:p>
          <a:p>
            <a:pPr marL="0" lvl="0" indent="0">
              <a:buNone/>
            </a:pPr>
            <a:r>
              <a:rPr lang="uz-Cyrl-UZ" sz="1200" dirty="0"/>
              <a:t>4. Туман (шаҳар) ҳокимининг ўринбосари — Хотин-қизлар қўмитаси раиси.</a:t>
            </a:r>
          </a:p>
          <a:p>
            <a:pPr marL="0" lvl="0" indent="0">
              <a:buNone/>
            </a:pPr>
            <a:r>
              <a:rPr lang="uz-Cyrl-UZ" sz="1200" dirty="0"/>
              <a:t>5. Туман (шаҳар) халқ таълими бўлими бошлиғи.</a:t>
            </a:r>
          </a:p>
          <a:p>
            <a:pPr marL="0" lvl="0" indent="0">
              <a:buNone/>
            </a:pPr>
            <a:r>
              <a:rPr lang="uz-Cyrl-UZ" sz="1200" dirty="0"/>
              <a:t>6. Туман (шаҳар) ёшлар ишлари бўлими бошлиғи.</a:t>
            </a:r>
          </a:p>
          <a:p>
            <a:pPr marL="0" lvl="0" indent="0">
              <a:buNone/>
            </a:pPr>
            <a:r>
              <a:rPr lang="uz-Cyrl-UZ" sz="1200" dirty="0"/>
              <a:t>7. Туман (шаҳар) маданият бўлими раҳбари.</a:t>
            </a:r>
          </a:p>
          <a:p>
            <a:pPr marL="0" lvl="0" indent="0">
              <a:buNone/>
            </a:pPr>
            <a:r>
              <a:rPr lang="uz-Cyrl-UZ" sz="1200" dirty="0"/>
              <a:t>8. Туман (шаҳар) фуқароларнинг ўзини ўзи бошқариш органлари фаолиятини мувофиқлаштириш бўйича кенгаш раисининг биринчи ўринбосари.</a:t>
            </a:r>
          </a:p>
          <a:p>
            <a:pPr marL="0" lvl="0" indent="0">
              <a:buNone/>
            </a:pPr>
            <a:r>
              <a:rPr lang="uz-Cyrl-UZ" sz="1200" dirty="0"/>
              <a:t>9. Республика Маънавият ва маърифат марказининг туман (шаҳар) бўлими раҳбари.</a:t>
            </a:r>
          </a:p>
          <a:p>
            <a:pPr marL="0" lvl="0" indent="0">
              <a:buNone/>
            </a:pPr>
            <a:r>
              <a:rPr lang="uz-Cyrl-UZ" sz="1200" dirty="0"/>
              <a:t>10. Ўзбекистон ёшлар иттифоқи туман (шаҳар) кенгаши таълим муассасаларидаги ёшлар билан ишлаш бўйича бош мутахассиси, «Камалак» болалар ташкилоти раиси.</a:t>
            </a:r>
            <a:endParaRPr lang="en-US" sz="1200" dirty="0" smtClean="0"/>
          </a:p>
          <a:p>
            <a:pPr marL="0" lvl="0" indent="0">
              <a:buNone/>
            </a:pPr>
            <a:endParaRPr sz="2000" dirty="0"/>
          </a:p>
        </p:txBody>
      </p:sp>
      <p:grpSp>
        <p:nvGrpSpPr>
          <p:cNvPr id="303" name="Google Shape;303;p31"/>
          <p:cNvGrpSpPr/>
          <p:nvPr/>
        </p:nvGrpSpPr>
        <p:grpSpPr>
          <a:xfrm>
            <a:off x="5586669" y="2903142"/>
            <a:ext cx="359352" cy="242594"/>
            <a:chOff x="5247525" y="3007275"/>
            <a:chExt cx="517575" cy="384825"/>
          </a:xfrm>
        </p:grpSpPr>
        <p:sp>
          <p:nvSpPr>
            <p:cNvPr id="304"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5"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06" name="Google Shape;306;p31"/>
          <p:cNvGrpSpPr/>
          <p:nvPr/>
        </p:nvGrpSpPr>
        <p:grpSpPr>
          <a:xfrm>
            <a:off x="-8553" y="1105580"/>
            <a:ext cx="178400" cy="256809"/>
            <a:chOff x="6718575" y="2318625"/>
            <a:chExt cx="256950" cy="407375"/>
          </a:xfrm>
        </p:grpSpPr>
        <p:sp>
          <p:nvSpPr>
            <p:cNvPr id="307" name="Google Shape;307;p3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8" name="Google Shape;308;p3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09" name="Google Shape;309;p3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0" name="Google Shape;310;p3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1" name="Google Shape;311;p3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2" name="Google Shape;312;p3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3" name="Google Shape;313;p3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4" name="Google Shape;314;p3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15" name="Google Shape;315;p31"/>
          <p:cNvGrpSpPr/>
          <p:nvPr/>
        </p:nvGrpSpPr>
        <p:grpSpPr>
          <a:xfrm>
            <a:off x="2424576" y="1944501"/>
            <a:ext cx="373724" cy="325507"/>
            <a:chOff x="5233525" y="4954450"/>
            <a:chExt cx="538275" cy="516350"/>
          </a:xfrm>
        </p:grpSpPr>
        <p:sp>
          <p:nvSpPr>
            <p:cNvPr id="316" name="Google Shape;316;p31"/>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7" name="Google Shape;317;p31"/>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8" name="Google Shape;318;p31"/>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19" name="Google Shape;319;p31"/>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0" name="Google Shape;320;p31"/>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1" name="Google Shape;321;p31"/>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2" name="Google Shape;322;p31"/>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3" name="Google Shape;323;p31"/>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4" name="Google Shape;324;p31"/>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5" name="Google Shape;325;p31"/>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6" name="Google Shape;326;p31"/>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27" name="Google Shape;327;p31"/>
          <p:cNvGrpSpPr/>
          <p:nvPr/>
        </p:nvGrpSpPr>
        <p:grpSpPr>
          <a:xfrm>
            <a:off x="2516065" y="1056426"/>
            <a:ext cx="296779" cy="282530"/>
            <a:chOff x="5961125" y="1623900"/>
            <a:chExt cx="427450" cy="448175"/>
          </a:xfrm>
        </p:grpSpPr>
        <p:sp>
          <p:nvSpPr>
            <p:cNvPr id="328" name="Google Shape;328;p3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29" name="Google Shape;329;p3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0" name="Google Shape;330;p3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1" name="Google Shape;331;p3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2" name="Google Shape;332;p3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3" name="Google Shape;333;p3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4" name="Google Shape;334;p3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grpSp>
        <p:nvGrpSpPr>
          <p:cNvPr id="335" name="Google Shape;335;p31"/>
          <p:cNvGrpSpPr/>
          <p:nvPr/>
        </p:nvGrpSpPr>
        <p:grpSpPr>
          <a:xfrm>
            <a:off x="5828910" y="938967"/>
            <a:ext cx="285791" cy="244138"/>
            <a:chOff x="5972700" y="2330200"/>
            <a:chExt cx="411625" cy="387275"/>
          </a:xfrm>
        </p:grpSpPr>
        <p:sp>
          <p:nvSpPr>
            <p:cNvPr id="336" name="Google Shape;336;p3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337" name="Google Shape;337;p3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338" name="Google Shape;338;p3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46" name="Google Shape;303;p31"/>
          <p:cNvGrpSpPr/>
          <p:nvPr/>
        </p:nvGrpSpPr>
        <p:grpSpPr>
          <a:xfrm>
            <a:off x="8726178" y="2897747"/>
            <a:ext cx="359352" cy="242594"/>
            <a:chOff x="5247525" y="3007275"/>
            <a:chExt cx="517575" cy="384825"/>
          </a:xfrm>
        </p:grpSpPr>
        <p:sp>
          <p:nvSpPr>
            <p:cNvPr id="47" name="Google Shape;304;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48" name="Google Shape;305;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Tree>
    <p:extLst>
      <p:ext uri="{BB962C8B-B14F-4D97-AF65-F5344CB8AC3E}">
        <p14:creationId xmlns:p14="http://schemas.microsoft.com/office/powerpoint/2010/main" val="1263052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2"/>
          <p:cNvSpPr/>
          <p:nvPr/>
        </p:nvSpPr>
        <p:spPr>
          <a:xfrm>
            <a:off x="387174" y="327675"/>
            <a:ext cx="2981667" cy="2685032"/>
          </a:xfrm>
          <a:prstGeom prst="ellipse">
            <a:avLst/>
          </a:prstGeom>
          <a:noFill/>
          <a:ln w="9525" cap="flat" cmpd="sng">
            <a:solidFill>
              <a:srgbClr val="ECEFF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uz-Cyrl-UZ" sz="2000" b="1" dirty="0">
                <a:solidFill>
                  <a:schemeClr val="accent1"/>
                </a:solidFill>
                <a:latin typeface="Roboto Slab"/>
                <a:ea typeface="Roboto Slab"/>
                <a:cs typeface="Roboto Slab"/>
                <a:sym typeface="Roboto Slab"/>
              </a:rPr>
              <a:t>Этиборингиз учун раҳмат</a:t>
            </a:r>
            <a:endParaRPr sz="2000" dirty="0">
              <a:solidFill>
                <a:srgbClr val="FFFFFF"/>
              </a:solidFill>
              <a:latin typeface="Roboto Slab"/>
              <a:ea typeface="Roboto Slab"/>
              <a:cs typeface="Roboto Slab"/>
              <a:sym typeface="Roboto Slab"/>
            </a:endParaRPr>
          </a:p>
        </p:txBody>
      </p:sp>
      <p:sp>
        <p:nvSpPr>
          <p:cNvPr id="162" name="Google Shape;162;p22"/>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InVideo___Project_ID__584pprenderfs_162926732912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05627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520792" y="1414914"/>
            <a:ext cx="6025414" cy="2512194"/>
          </a:xfrm>
          <a:prstGeom prst="rect">
            <a:avLst/>
          </a:prstGeom>
        </p:spPr>
        <p:txBody>
          <a:bodyPr spcFirstLastPara="1" wrap="square" lIns="91425" tIns="91425" rIns="91425" bIns="91425" anchor="ctr" anchorCtr="0">
            <a:noAutofit/>
          </a:bodyPr>
          <a:lstStyle/>
          <a:p>
            <a:pPr lvl="0" algn="ctr">
              <a:spcBef>
                <a:spcPts val="600"/>
              </a:spcBef>
            </a:pPr>
            <a:r>
              <a:rPr lang="uz-Cyrl-UZ" sz="2400" dirty="0">
                <a:solidFill>
                  <a:srgbClr val="0091EA"/>
                </a:solidFill>
                <a:latin typeface="Source Sans Pro"/>
                <a:ea typeface="Source Sans Pro"/>
                <a:cs typeface="Source Sans Pro"/>
                <a:sym typeface="Source Sans Pro"/>
              </a:rPr>
              <a:t>Ўзбекистон Республикаси Вазирлар Маҳкамасининг 2021 йил 11 мартдаги “Ёшларни ижтимоий қўллаб-қувватлаш бўйича қўшимча чора-тадбирлар тўғрисида”ги 132-сон Қарорининг мазмун моҳияти</a:t>
            </a:r>
            <a:br>
              <a:rPr lang="uz-Cyrl-UZ" sz="2400" dirty="0">
                <a:solidFill>
                  <a:srgbClr val="0091EA"/>
                </a:solidFill>
                <a:latin typeface="Source Sans Pro"/>
                <a:ea typeface="Source Sans Pro"/>
                <a:cs typeface="Source Sans Pro"/>
                <a:sym typeface="Source Sans Pro"/>
              </a:rPr>
            </a:br>
            <a:endParaRPr lang="uz-Cyrl-UZ" sz="2000" dirty="0">
              <a:solidFill>
                <a:srgbClr val="263238"/>
              </a:solidFill>
              <a:latin typeface="Source Sans Pro"/>
              <a:ea typeface="Source Sans Pro"/>
              <a:cs typeface="Source Sans Pro"/>
              <a:sym typeface="Source Sans Pro"/>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20" y="77003"/>
            <a:ext cx="1020278" cy="10202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8" name="Google Shape;77;p13"/>
          <p:cNvSpPr txBox="1"/>
          <p:nvPr/>
        </p:nvSpPr>
        <p:spPr>
          <a:xfrm>
            <a:off x="0" y="1604122"/>
            <a:ext cx="9144000" cy="1254851"/>
          </a:xfrm>
          <a:prstGeom prst="rect">
            <a:avLst/>
          </a:prstGeom>
          <a:noFill/>
          <a:ln>
            <a:noFill/>
          </a:ln>
        </p:spPr>
        <p:txBody>
          <a:bodyPr spcFirstLastPara="1" wrap="square" lIns="91425" tIns="91425" rIns="91425" bIns="91425" anchor="t" anchorCtr="0">
            <a:noAutofit/>
          </a:bodyPr>
          <a:lstStyle/>
          <a:p>
            <a:pPr lvl="0" algn="just">
              <a:spcBef>
                <a:spcPts val="600"/>
              </a:spcBef>
            </a:pPr>
            <a:r>
              <a:rPr lang="uz-Cyrl-UZ" sz="1800" dirty="0">
                <a:solidFill>
                  <a:srgbClr val="263238"/>
                </a:solidFill>
                <a:latin typeface="Source Sans Pro"/>
                <a:ea typeface="Source Sans Pro"/>
                <a:cs typeface="Source Sans Pro"/>
                <a:sym typeface="Source Sans Pro"/>
              </a:rPr>
              <a:t>Ёшлар билан ишлаш тизимини янги даражага олиб чиқиш, уларни ижтимоий-ҳуқуқий ва психологик қўллаб-қувватлаш, касб-ҳунарга ўргатиш ва бандлигини таъминлаш ишларини самарали ташкил этишнинг доимий молиявий манбаларини ва улардан фойдаланиш тартибини белгилаш мақсадида Вазирлар Маҳкамаси </a:t>
            </a:r>
            <a:r>
              <a:rPr lang="uz-Cyrl-UZ" sz="1800" dirty="0" smtClean="0">
                <a:solidFill>
                  <a:srgbClr val="263238"/>
                </a:solidFill>
                <a:latin typeface="Source Sans Pro"/>
                <a:ea typeface="Source Sans Pro"/>
                <a:cs typeface="Source Sans Pro"/>
                <a:sym typeface="Source Sans Pro"/>
              </a:rPr>
              <a:t>қарори</a:t>
            </a:r>
            <a:r>
              <a:rPr lang="en-US" sz="1800" dirty="0" smtClean="0">
                <a:solidFill>
                  <a:srgbClr val="263238"/>
                </a:solidFill>
                <a:latin typeface="Source Sans Pro"/>
                <a:ea typeface="Source Sans Pro"/>
                <a:cs typeface="Source Sans Pro"/>
                <a:sym typeface="Source Sans Pro"/>
              </a:rPr>
              <a:t>.</a:t>
            </a:r>
          </a:p>
          <a:p>
            <a:pPr lvl="0" algn="just">
              <a:spcBef>
                <a:spcPts val="600"/>
              </a:spcBef>
            </a:pPr>
            <a:r>
              <a:rPr lang="uz-Cyrl-UZ" dirty="0"/>
              <a:t>«Ёшлар дафтари»га киритилган ёшларнинг ижтимоий-иқтисодий муаммоларини ҳал этиш мақсадида туман ва шаҳарларда «Ёшлар дафтари»га киритилган ёшларни қўллаб-қувватлаш жамғармаси (кейинги ўринларда — Жамғарма) ташкил </a:t>
            </a:r>
            <a:r>
              <a:rPr lang="uz-Cyrl-UZ" dirty="0" smtClean="0"/>
              <a:t>этилиш тўғрисида. </a:t>
            </a:r>
            <a:endParaRPr sz="1800" dirty="0">
              <a:solidFill>
                <a:srgbClr val="263238"/>
              </a:solidFill>
              <a:latin typeface="Source Sans Pro"/>
              <a:ea typeface="Source Sans Pro"/>
              <a:cs typeface="Source Sans Pro"/>
              <a:sym typeface="Source Sans Pro"/>
            </a:endParaRPr>
          </a:p>
        </p:txBody>
      </p:sp>
      <p:sp>
        <p:nvSpPr>
          <p:cNvPr id="3" name="Заголовок 2">
            <a:extLst>
              <a:ext uri="{FF2B5EF4-FFF2-40B4-BE49-F238E27FC236}">
                <a16:creationId xmlns:a16="http://schemas.microsoft.com/office/drawing/2014/main" id="{E0698292-C197-43D0-B4F0-6FC16CDFB3CE}"/>
              </a:ext>
            </a:extLst>
          </p:cNvPr>
          <p:cNvSpPr>
            <a:spLocks noGrp="1"/>
          </p:cNvSpPr>
          <p:nvPr>
            <p:ph type="title"/>
          </p:nvPr>
        </p:nvSpPr>
        <p:spPr>
          <a:xfrm>
            <a:off x="1107034" y="1036253"/>
            <a:ext cx="7571700" cy="702600"/>
          </a:xfrm>
        </p:spPr>
        <p:txBody>
          <a:bodyPr/>
          <a:lstStyle/>
          <a:p>
            <a:r>
              <a:rPr lang="uz-Cyrl-UZ" b="1" dirty="0">
                <a:solidFill>
                  <a:srgbClr val="0091EA"/>
                </a:solidFill>
                <a:latin typeface="Source Sans Pro"/>
                <a:ea typeface="Source Sans Pro"/>
                <a:cs typeface="Source Sans Pro"/>
                <a:sym typeface="Source Sans Pro"/>
              </a:rPr>
              <a:t>ЁШЛАРНИ ИЖТИМОИЙ ҚЎЛЛАБ-ҚУВВАТЛАШ БЎЙИЧА ҚЎШИМЧА ЧОРА-ТАДБИРЛАР ТЎҒРИСИДА” Вазирлар Маҳкамасининг 2021 йил 11 мартдаги 132-сон қарори.</a:t>
            </a:r>
            <a:br>
              <a:rPr lang="uz-Cyrl-UZ" b="1" dirty="0">
                <a:solidFill>
                  <a:srgbClr val="0091EA"/>
                </a:solidFill>
                <a:latin typeface="Source Sans Pro"/>
                <a:ea typeface="Source Sans Pro"/>
                <a:cs typeface="Source Sans Pro"/>
                <a:sym typeface="Source Sans Pro"/>
              </a:rPr>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19"/>
          <p:cNvSpPr txBox="1">
            <a:spLocks noGrp="1"/>
          </p:cNvSpPr>
          <p:nvPr>
            <p:ph type="title"/>
          </p:nvPr>
        </p:nvSpPr>
        <p:spPr>
          <a:xfrm>
            <a:off x="2845015" y="0"/>
            <a:ext cx="4362609" cy="702600"/>
          </a:xfrm>
          <a:prstGeom prst="rect">
            <a:avLst/>
          </a:prstGeom>
        </p:spPr>
        <p:txBody>
          <a:bodyPr spcFirstLastPara="1" wrap="square" lIns="91425" tIns="91425" rIns="91425" bIns="91425" anchor="b" anchorCtr="0">
            <a:noAutofit/>
          </a:bodyPr>
          <a:lstStyle/>
          <a:p>
            <a:pPr lvl="0"/>
            <a:r>
              <a:rPr lang="uz-Cyrl-UZ" dirty="0"/>
              <a:t>Қарорнинг таркибий қисми</a:t>
            </a:r>
          </a:p>
        </p:txBody>
      </p:sp>
      <p:sp>
        <p:nvSpPr>
          <p:cNvPr id="135" name="Google Shape;135;p19"/>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3" name="Round Diagonal Corner Rectangle 2"/>
          <p:cNvSpPr/>
          <p:nvPr/>
        </p:nvSpPr>
        <p:spPr>
          <a:xfrm>
            <a:off x="3036599" y="897414"/>
            <a:ext cx="3566164" cy="577516"/>
          </a:xfrm>
          <a:prstGeom prst="round2DiagRect">
            <a:avLst/>
          </a:prstGeom>
          <a:solidFill>
            <a:schemeClr val="accent6">
              <a:lumMod val="75000"/>
            </a:schemeClr>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en-US" sz="1800" b="1" dirty="0"/>
              <a:t> </a:t>
            </a:r>
            <a:r>
              <a:rPr lang="uz-Cyrl-UZ" sz="1800" b="1" dirty="0"/>
              <a:t>9 та бўлим</a:t>
            </a:r>
            <a:endParaRPr lang="en-US" sz="1800" b="1" dirty="0"/>
          </a:p>
        </p:txBody>
      </p:sp>
      <p:sp>
        <p:nvSpPr>
          <p:cNvPr id="9" name="Round Diagonal Corner Rectangle 8"/>
          <p:cNvSpPr/>
          <p:nvPr/>
        </p:nvSpPr>
        <p:spPr>
          <a:xfrm>
            <a:off x="3426594" y="2869053"/>
            <a:ext cx="5623277" cy="775050"/>
          </a:xfrm>
          <a:prstGeom prst="round2DiagRect">
            <a:avLst/>
          </a:prstGeom>
          <a:solidFill>
            <a:schemeClr val="accent6">
              <a:lumMod val="75000"/>
            </a:schemeClr>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sz="1200" b="1" dirty="0"/>
              <a:t>2</a:t>
            </a:r>
            <a:r>
              <a:rPr lang="en-US" sz="1200" b="1" dirty="0"/>
              <a:t>. </a:t>
            </a:r>
            <a:r>
              <a:rPr lang="ru-RU" sz="1200" b="1" dirty="0"/>
              <a:t>«</a:t>
            </a:r>
            <a:r>
              <a:rPr lang="ru-RU" sz="1200" b="1" dirty="0" err="1"/>
              <a:t>Ёшлар</a:t>
            </a:r>
            <a:r>
              <a:rPr lang="ru-RU" sz="1200" b="1" dirty="0"/>
              <a:t> </a:t>
            </a:r>
            <a:r>
              <a:rPr lang="ru-RU" sz="1200" b="1" dirty="0" err="1"/>
              <a:t>дафтари»га</a:t>
            </a:r>
            <a:r>
              <a:rPr lang="ru-RU" sz="1200" b="1" dirty="0"/>
              <a:t> </a:t>
            </a:r>
            <a:r>
              <a:rPr lang="ru-RU" sz="1200" b="1" dirty="0" err="1"/>
              <a:t>киритилган</a:t>
            </a:r>
            <a:r>
              <a:rPr lang="ru-RU" sz="1200" b="1" dirty="0"/>
              <a:t> </a:t>
            </a:r>
            <a:r>
              <a:rPr lang="ru-RU" sz="1200" b="1" dirty="0" err="1"/>
              <a:t>ёшларни</a:t>
            </a:r>
            <a:r>
              <a:rPr lang="ru-RU" sz="1200" b="1" dirty="0"/>
              <a:t> </a:t>
            </a:r>
            <a:r>
              <a:rPr lang="ru-RU" sz="1200" b="1" dirty="0" err="1"/>
              <a:t>қўллаб-қувватлаш</a:t>
            </a:r>
            <a:r>
              <a:rPr lang="ru-RU" sz="1200" b="1" dirty="0"/>
              <a:t> </a:t>
            </a:r>
            <a:r>
              <a:rPr lang="ru-RU" sz="1200" b="1" dirty="0" err="1"/>
              <a:t>жамғармаси</a:t>
            </a:r>
            <a:r>
              <a:rPr lang="ru-RU" sz="1200" b="1" dirty="0"/>
              <a:t> </a:t>
            </a:r>
            <a:r>
              <a:rPr lang="ru-RU" sz="1200" b="1" dirty="0" err="1"/>
              <a:t>Васийлик</a:t>
            </a:r>
            <a:r>
              <a:rPr lang="ru-RU" sz="1200" b="1" dirty="0"/>
              <a:t> </a:t>
            </a:r>
            <a:r>
              <a:rPr lang="ru-RU" sz="1200" b="1" dirty="0" err="1"/>
              <a:t>кенгашининг</a:t>
            </a:r>
            <a:endParaRPr lang="ru-RU" sz="1200" b="1" dirty="0"/>
          </a:p>
          <a:p>
            <a:r>
              <a:rPr lang="ru-RU" sz="1200" cap="all" dirty="0"/>
              <a:t>НАМУНАВИЙ ТАРКИБИ*</a:t>
            </a:r>
            <a:endParaRPr lang="en-US" sz="1200" b="1" dirty="0"/>
          </a:p>
        </p:txBody>
      </p:sp>
      <p:sp>
        <p:nvSpPr>
          <p:cNvPr id="11" name="Round Diagonal Corner Rectangle 10"/>
          <p:cNvSpPr/>
          <p:nvPr/>
        </p:nvSpPr>
        <p:spPr>
          <a:xfrm>
            <a:off x="3390329" y="2050024"/>
            <a:ext cx="5659542" cy="702600"/>
          </a:xfrm>
          <a:prstGeom prst="round2DiagRect">
            <a:avLst/>
          </a:prstGeom>
          <a:solidFill>
            <a:schemeClr val="accent6">
              <a:lumMod val="75000"/>
            </a:schemeClr>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uz-Cyrl-UZ" sz="1800" b="1" dirty="0"/>
              <a:t>1</a:t>
            </a:r>
            <a:r>
              <a:rPr lang="en-US" sz="1800" b="1" dirty="0"/>
              <a:t>. </a:t>
            </a:r>
            <a:r>
              <a:rPr lang="ru-RU" b="1" dirty="0"/>
              <a:t>«</a:t>
            </a:r>
            <a:r>
              <a:rPr lang="ru-RU" b="1" dirty="0" err="1"/>
              <a:t>Ёшлар</a:t>
            </a:r>
            <a:r>
              <a:rPr lang="ru-RU" b="1" dirty="0"/>
              <a:t> </a:t>
            </a:r>
            <a:r>
              <a:rPr lang="ru-RU" b="1" dirty="0" err="1"/>
              <a:t>дафтари»га</a:t>
            </a:r>
            <a:r>
              <a:rPr lang="ru-RU" b="1" dirty="0"/>
              <a:t> </a:t>
            </a:r>
            <a:r>
              <a:rPr lang="ru-RU" b="1" dirty="0" err="1"/>
              <a:t>киритилган</a:t>
            </a:r>
            <a:r>
              <a:rPr lang="ru-RU" b="1" dirty="0"/>
              <a:t> </a:t>
            </a:r>
            <a:r>
              <a:rPr lang="ru-RU" b="1" dirty="0" err="1"/>
              <a:t>ёшларни</a:t>
            </a:r>
            <a:r>
              <a:rPr lang="ru-RU" b="1" dirty="0"/>
              <a:t> </a:t>
            </a:r>
            <a:r>
              <a:rPr lang="ru-RU" b="1" dirty="0" err="1"/>
              <a:t>қўллаб-қувватлаш</a:t>
            </a:r>
            <a:r>
              <a:rPr lang="ru-RU" b="1" dirty="0"/>
              <a:t> </a:t>
            </a:r>
            <a:r>
              <a:rPr lang="ru-RU" b="1" dirty="0" err="1"/>
              <a:t>жамғармаси</a:t>
            </a:r>
            <a:r>
              <a:rPr lang="ru-RU" b="1" dirty="0"/>
              <a:t> </a:t>
            </a:r>
            <a:r>
              <a:rPr lang="ru-RU" b="1" dirty="0" err="1"/>
              <a:t>тўғрисида</a:t>
            </a:r>
            <a:r>
              <a:rPr lang="ru-RU" b="1" dirty="0"/>
              <a:t>. 5 боб</a:t>
            </a:r>
            <a:endParaRPr lang="en-US" sz="1800" b="1" dirty="0"/>
          </a:p>
        </p:txBody>
      </p:sp>
      <p:sp>
        <p:nvSpPr>
          <p:cNvPr id="12" name="Round Diagonal Corner Rectangle 11"/>
          <p:cNvSpPr/>
          <p:nvPr/>
        </p:nvSpPr>
        <p:spPr>
          <a:xfrm>
            <a:off x="346930" y="2975924"/>
            <a:ext cx="2858703" cy="775051"/>
          </a:xfrm>
          <a:prstGeom prst="round2DiagRect">
            <a:avLst/>
          </a:prstGeom>
          <a:solidFill>
            <a:schemeClr val="accent6">
              <a:lumMod val="75000"/>
            </a:schemeClr>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uz-Cyrl-UZ" sz="1800" b="1" dirty="0"/>
              <a:t>3 та илова</a:t>
            </a:r>
            <a:endParaRPr lang="en-US" sz="1800" b="1" dirty="0"/>
          </a:p>
        </p:txBody>
      </p:sp>
      <p:sp>
        <p:nvSpPr>
          <p:cNvPr id="13" name="Round Diagonal Corner Rectangle 12"/>
          <p:cNvSpPr/>
          <p:nvPr/>
        </p:nvSpPr>
        <p:spPr>
          <a:xfrm>
            <a:off x="3426594" y="3896981"/>
            <a:ext cx="5717406" cy="599992"/>
          </a:xfrm>
          <a:prstGeom prst="round2DiagRect">
            <a:avLst/>
          </a:prstGeom>
          <a:solidFill>
            <a:schemeClr val="accent6">
              <a:lumMod val="75000"/>
            </a:schemeClr>
          </a:solidFill>
          <a:ln>
            <a:noFill/>
          </a:ln>
          <a:effectLst>
            <a:outerShdw blurRad="63500" sx="102000" sy="102000" algn="ctr" rotWithShape="0">
              <a:prstClr val="black">
                <a:alpha val="40000"/>
              </a:prstClr>
            </a:outerShdw>
          </a:effectLst>
          <a:scene3d>
            <a:camera prst="perspectiveFront"/>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pPr>
            <a:r>
              <a:rPr lang="uz-Cyrl-UZ" sz="1800" b="1" dirty="0"/>
              <a:t>3</a:t>
            </a:r>
            <a:r>
              <a:rPr lang="en-US" sz="1800" b="1" dirty="0"/>
              <a:t>. </a:t>
            </a:r>
            <a:r>
              <a:rPr lang="ru-RU" b="1" dirty="0" err="1"/>
              <a:t>Ўзбекистон</a:t>
            </a:r>
            <a:r>
              <a:rPr lang="ru-RU" b="1" dirty="0"/>
              <a:t> </a:t>
            </a:r>
            <a:r>
              <a:rPr lang="ru-RU" b="1" dirty="0" err="1"/>
              <a:t>Республикаси</a:t>
            </a:r>
            <a:r>
              <a:rPr lang="ru-RU" b="1" dirty="0"/>
              <a:t> </a:t>
            </a:r>
            <a:r>
              <a:rPr lang="ru-RU" b="1" dirty="0" err="1"/>
              <a:t>Ҳукуматининг</a:t>
            </a:r>
            <a:r>
              <a:rPr lang="ru-RU" b="1" dirty="0"/>
              <a:t> </a:t>
            </a:r>
            <a:r>
              <a:rPr lang="ru-RU" b="1" dirty="0" err="1"/>
              <a:t>айрим</a:t>
            </a:r>
            <a:r>
              <a:rPr lang="ru-RU" b="1" dirty="0"/>
              <a:t> </a:t>
            </a:r>
            <a:r>
              <a:rPr lang="ru-RU" b="1" dirty="0" err="1"/>
              <a:t>қарорларига</a:t>
            </a:r>
            <a:r>
              <a:rPr lang="ru-RU" b="1" dirty="0"/>
              <a:t> </a:t>
            </a:r>
            <a:r>
              <a:rPr lang="ru-RU" b="1" dirty="0" err="1"/>
              <a:t>киритилаётган</a:t>
            </a:r>
            <a:r>
              <a:rPr lang="ru-RU" b="1" dirty="0"/>
              <a:t> </a:t>
            </a:r>
            <a:r>
              <a:rPr lang="ru-RU" b="1" dirty="0" err="1"/>
              <a:t>ўзгартириш</a:t>
            </a:r>
            <a:r>
              <a:rPr lang="ru-RU" b="1" dirty="0"/>
              <a:t> </a:t>
            </a:r>
            <a:r>
              <a:rPr lang="ru-RU" b="1" dirty="0" err="1"/>
              <a:t>ва</a:t>
            </a:r>
            <a:r>
              <a:rPr lang="ru-RU" b="1" dirty="0"/>
              <a:t> </a:t>
            </a:r>
            <a:r>
              <a:rPr lang="ru-RU" b="1" dirty="0" err="1"/>
              <a:t>қўшимчалар</a:t>
            </a:r>
            <a:endParaRPr lang="en-US" sz="1800" b="1" dirty="0"/>
          </a:p>
        </p:txBody>
      </p:sp>
    </p:spTree>
    <p:extLst>
      <p:ext uri="{BB962C8B-B14F-4D97-AF65-F5344CB8AC3E}">
        <p14:creationId xmlns:p14="http://schemas.microsoft.com/office/powerpoint/2010/main" val="15864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125128" y="-246729"/>
            <a:ext cx="8827956" cy="702600"/>
          </a:xfrm>
          <a:prstGeom prst="rect">
            <a:avLst/>
          </a:prstGeom>
        </p:spPr>
        <p:txBody>
          <a:bodyPr spcFirstLastPara="1" wrap="square" lIns="91425" tIns="91425" rIns="91425" bIns="91425" anchor="b" anchorCtr="0">
            <a:noAutofit/>
          </a:bodyPr>
          <a:lstStyle/>
          <a:p>
            <a:pPr lvl="0" algn="ctr"/>
            <a:r>
              <a:rPr lang="uz-Cyrl-UZ" sz="1800" dirty="0"/>
              <a:t>Қарор лойиҳаси</a:t>
            </a:r>
            <a:endParaRPr sz="1800" dirty="0"/>
          </a:p>
        </p:txBody>
      </p:sp>
      <p:sp>
        <p:nvSpPr>
          <p:cNvPr id="169" name="Google Shape;169;p23"/>
          <p:cNvSpPr/>
          <p:nvPr/>
        </p:nvSpPr>
        <p:spPr>
          <a:xfrm>
            <a:off x="2406707" y="455871"/>
            <a:ext cx="4921940" cy="702601"/>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lvl="0" algn="ctr">
              <a:spcBef>
                <a:spcPts val="600"/>
              </a:spcBef>
            </a:pPr>
            <a:r>
              <a:rPr lang="ru-RU" dirty="0">
                <a:latin typeface="Montserrat"/>
              </a:rPr>
              <a:t>«</a:t>
            </a:r>
            <a:r>
              <a:rPr lang="ru-RU" dirty="0" err="1">
                <a:latin typeface="Montserrat"/>
              </a:rPr>
              <a:t>Ёшлар</a:t>
            </a:r>
            <a:r>
              <a:rPr lang="ru-RU" dirty="0">
                <a:latin typeface="Montserrat"/>
              </a:rPr>
              <a:t> </a:t>
            </a:r>
            <a:r>
              <a:rPr lang="ru-RU" dirty="0" err="1">
                <a:latin typeface="Montserrat"/>
              </a:rPr>
              <a:t>дафтари»га</a:t>
            </a:r>
            <a:r>
              <a:rPr lang="ru-RU" dirty="0">
                <a:latin typeface="Montserrat"/>
              </a:rPr>
              <a:t> </a:t>
            </a:r>
            <a:r>
              <a:rPr lang="ru-RU" dirty="0" err="1">
                <a:latin typeface="Montserrat"/>
              </a:rPr>
              <a:t>киритилган</a:t>
            </a:r>
            <a:r>
              <a:rPr lang="ru-RU" dirty="0">
                <a:latin typeface="Montserrat"/>
              </a:rPr>
              <a:t> </a:t>
            </a:r>
            <a:r>
              <a:rPr lang="ru-RU" dirty="0" err="1">
                <a:latin typeface="Montserrat"/>
              </a:rPr>
              <a:t>ёшларни</a:t>
            </a:r>
            <a:r>
              <a:rPr lang="ru-RU" dirty="0">
                <a:latin typeface="Montserrat"/>
              </a:rPr>
              <a:t> </a:t>
            </a:r>
            <a:r>
              <a:rPr lang="ru-RU" dirty="0" err="1">
                <a:latin typeface="Montserrat"/>
              </a:rPr>
              <a:t>қўллаб-қувватлаш</a:t>
            </a:r>
            <a:r>
              <a:rPr lang="ru-RU" dirty="0">
                <a:latin typeface="Montserrat"/>
              </a:rPr>
              <a:t> </a:t>
            </a:r>
            <a:r>
              <a:rPr lang="ru-RU" dirty="0" err="1">
                <a:latin typeface="Montserrat"/>
              </a:rPr>
              <a:t>жамғармаси</a:t>
            </a:r>
            <a:r>
              <a:rPr lang="ru-RU" dirty="0">
                <a:latin typeface="Montserrat"/>
              </a:rPr>
              <a:t> </a:t>
            </a:r>
            <a:r>
              <a:rPr lang="ru-RU" dirty="0" err="1">
                <a:latin typeface="Montserrat"/>
              </a:rPr>
              <a:t>ташкил</a:t>
            </a:r>
            <a:r>
              <a:rPr lang="ru-RU" dirty="0">
                <a:latin typeface="Montserrat"/>
              </a:rPr>
              <a:t> </a:t>
            </a:r>
            <a:r>
              <a:rPr lang="ru-RU" dirty="0" err="1">
                <a:latin typeface="Montserrat"/>
              </a:rPr>
              <a:t>этилган</a:t>
            </a:r>
            <a:endParaRPr lang="ru-RU" sz="1200" dirty="0">
              <a:solidFill>
                <a:srgbClr val="263238"/>
              </a:solidFill>
              <a:ea typeface="Source Sans Pro"/>
              <a:cs typeface="Source Sans Pro"/>
              <a:sym typeface="Source Sans Pro"/>
            </a:endParaRPr>
          </a:p>
        </p:txBody>
      </p:sp>
      <p:sp>
        <p:nvSpPr>
          <p:cNvPr id="171" name="Google Shape;171;p2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3" name="Google Shape;169;p23"/>
          <p:cNvSpPr/>
          <p:nvPr/>
        </p:nvSpPr>
        <p:spPr>
          <a:xfrm>
            <a:off x="2743896" y="2068456"/>
            <a:ext cx="4046868" cy="3097554"/>
          </a:xfrm>
          <a:prstGeom prst="ellipse">
            <a:avLst/>
          </a:prstGeom>
          <a:noFill/>
          <a:ln w="9525" cap="flat" cmpd="sng">
            <a:solidFill>
              <a:srgbClr val="7030A0"/>
            </a:solidFill>
            <a:prstDash val="dash"/>
            <a:round/>
            <a:headEnd type="none" w="sm" len="sm"/>
            <a:tailEnd type="none" w="sm" len="sm"/>
          </a:ln>
        </p:spPr>
        <p:txBody>
          <a:bodyPr spcFirstLastPara="1" wrap="square" lIns="91425" tIns="91425" rIns="91425" bIns="91425" anchor="ctr" anchorCtr="0">
            <a:noAutofit/>
          </a:bodyPr>
          <a:lstStyle/>
          <a:p>
            <a:pPr algn="ctr">
              <a:spcBef>
                <a:spcPts val="600"/>
              </a:spcBef>
            </a:pPr>
            <a:r>
              <a:rPr lang="uz-Cyrl-UZ" b="1" dirty="0">
                <a:solidFill>
                  <a:srgbClr val="0091EA"/>
                </a:solidFill>
                <a:latin typeface="Source Sans Pro"/>
                <a:ea typeface="Source Sans Pro"/>
                <a:cs typeface="Source Sans Pro"/>
                <a:sym typeface="Source Sans Pro"/>
              </a:rPr>
              <a:t>Ўзбекистон Республикаси Президентининг «Суд ҳужжатлари ва бошқа органлар ҳужжатларини ижро этиш тизимини янада такомиллаштириш чора-тадбирлари тўғрисида» 2020 йил 24 ноябрдаги ПФ-6118-сон Фармонининг 12-бандида белгиланган тушумларнинг мазкур Фармонга 3-иловага мувофиқ миқдордаги қисми;</a:t>
            </a:r>
            <a:endParaRPr lang="uz-Cyrl-UZ" dirty="0">
              <a:solidFill>
                <a:schemeClr val="tx1"/>
              </a:solidFill>
              <a:latin typeface="Source Sans Pro"/>
              <a:ea typeface="Source Sans Pro"/>
              <a:cs typeface="Source Sans Pro"/>
              <a:sym typeface="Source Sans Pro"/>
            </a:endParaRPr>
          </a:p>
        </p:txBody>
      </p:sp>
      <p:sp>
        <p:nvSpPr>
          <p:cNvPr id="14" name="Google Shape;169;p23"/>
          <p:cNvSpPr/>
          <p:nvPr/>
        </p:nvSpPr>
        <p:spPr>
          <a:xfrm>
            <a:off x="2406707" y="1324368"/>
            <a:ext cx="5177434" cy="578192"/>
          </a:xfrm>
          <a:prstGeom prst="ellipse">
            <a:avLst/>
          </a:prstGeom>
          <a:noFill/>
          <a:ln w="9525" cap="flat" cmpd="sng">
            <a:solidFill>
              <a:srgbClr val="FFC000"/>
            </a:solidFill>
            <a:prstDash val="dash"/>
            <a:round/>
            <a:headEnd type="none" w="sm" len="sm"/>
            <a:tailEnd type="none" w="sm" len="sm"/>
          </a:ln>
        </p:spPr>
        <p:txBody>
          <a:bodyPr spcFirstLastPara="1" wrap="square" lIns="91425" tIns="91425" rIns="91425" bIns="91425" anchor="ctr" anchorCtr="0">
            <a:noAutofit/>
          </a:bodyPr>
          <a:lstStyle/>
          <a:p>
            <a:pPr lvl="0" algn="ctr">
              <a:spcBef>
                <a:spcPts val="600"/>
              </a:spcBef>
            </a:pPr>
            <a:r>
              <a:rPr lang="uz-Cyrl-UZ" b="1" dirty="0">
                <a:solidFill>
                  <a:srgbClr val="0091EA"/>
                </a:solidFill>
                <a:latin typeface="Source Sans Pro"/>
                <a:ea typeface="Source Sans Pro"/>
                <a:cs typeface="Source Sans Pro"/>
                <a:sym typeface="Source Sans Pro"/>
              </a:rPr>
              <a:t>Жамғарма маблағлари қуйидаги манбалар ҳисобидан шакллантирилади:</a:t>
            </a:r>
            <a:endParaRPr lang="ru-RU" dirty="0">
              <a:solidFill>
                <a:schemeClr val="tx1"/>
              </a:solidFill>
              <a:latin typeface="Source Sans Pro"/>
              <a:ea typeface="Source Sans Pro"/>
              <a:cs typeface="Source Sans Pro"/>
              <a:sym typeface="Source Sans Pro"/>
            </a:endParaRPr>
          </a:p>
        </p:txBody>
      </p:sp>
      <p:sp>
        <p:nvSpPr>
          <p:cNvPr id="15" name="Google Shape;169;p23"/>
          <p:cNvSpPr/>
          <p:nvPr/>
        </p:nvSpPr>
        <p:spPr>
          <a:xfrm>
            <a:off x="6004811" y="2068456"/>
            <a:ext cx="3333477" cy="3074995"/>
          </a:xfrm>
          <a:prstGeom prst="ellipse">
            <a:avLst/>
          </a:prstGeom>
          <a:noFill/>
          <a:ln w="9525" cap="flat" cmpd="sng">
            <a:solidFill>
              <a:srgbClr val="00B050"/>
            </a:solidFill>
            <a:prstDash val="dash"/>
            <a:round/>
            <a:headEnd type="none" w="sm" len="sm"/>
            <a:tailEnd type="none" w="sm" len="sm"/>
          </a:ln>
        </p:spPr>
        <p:txBody>
          <a:bodyPr spcFirstLastPara="1" wrap="square" lIns="91425" tIns="91425" rIns="91425" bIns="91425" anchor="ctr" anchorCtr="0">
            <a:noAutofit/>
          </a:bodyPr>
          <a:lstStyle/>
          <a:p>
            <a:pPr lvl="0" algn="ctr">
              <a:spcBef>
                <a:spcPts val="600"/>
              </a:spcBef>
            </a:pPr>
            <a:r>
              <a:rPr lang="uz-Cyrl-UZ" b="1" dirty="0">
                <a:solidFill>
                  <a:srgbClr val="0091EA"/>
                </a:solidFill>
                <a:latin typeface="Source Sans Pro"/>
                <a:ea typeface="Source Sans Pro"/>
                <a:cs typeface="Source Sans Pro"/>
                <a:sym typeface="Source Sans Pro"/>
              </a:rPr>
              <a:t>хорижий (халқаро) молия институтлари ва бошқа хорижий донорларнинг техник кўмак маблағлари ва грантлари;</a:t>
            </a:r>
          </a:p>
          <a:p>
            <a:pPr lvl="0" algn="ctr">
              <a:spcBef>
                <a:spcPts val="600"/>
              </a:spcBef>
            </a:pPr>
            <a:r>
              <a:rPr lang="uz-Cyrl-UZ" b="1" dirty="0">
                <a:solidFill>
                  <a:srgbClr val="0091EA"/>
                </a:solidFill>
                <a:latin typeface="Source Sans Pro"/>
                <a:ea typeface="Source Sans Pro"/>
                <a:cs typeface="Source Sans Pro"/>
                <a:sym typeface="Source Sans Pro"/>
              </a:rPr>
              <a:t>ҳомийлик хайриялари ва қонунчилик ҳужжатлари билан тақиқланмаган бошқа манбалар.%</a:t>
            </a:r>
            <a:endParaRPr lang="uz-Cyrl-UZ" dirty="0">
              <a:solidFill>
                <a:schemeClr val="tx1"/>
              </a:solidFill>
              <a:latin typeface="Source Sans Pro"/>
              <a:ea typeface="Source Sans Pro"/>
              <a:cs typeface="Source Sans Pro"/>
              <a:sym typeface="Source Sans Pro"/>
            </a:endParaRPr>
          </a:p>
        </p:txBody>
      </p:sp>
      <p:sp>
        <p:nvSpPr>
          <p:cNvPr id="16" name="Google Shape;169;p23"/>
          <p:cNvSpPr/>
          <p:nvPr/>
        </p:nvSpPr>
        <p:spPr>
          <a:xfrm>
            <a:off x="0" y="2047730"/>
            <a:ext cx="3333477" cy="3118280"/>
          </a:xfrm>
          <a:prstGeom prst="ellipse">
            <a:avLst/>
          </a:prstGeom>
          <a:noFill/>
          <a:ln w="952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algn="ctr">
              <a:spcBef>
                <a:spcPts val="600"/>
              </a:spcBef>
            </a:pPr>
            <a:r>
              <a:rPr lang="uz-Cyrl-UZ" b="1" dirty="0">
                <a:solidFill>
                  <a:srgbClr val="0091EA"/>
                </a:solidFill>
                <a:latin typeface="Source Sans Pro"/>
                <a:ea typeface="Source Sans Pro"/>
                <a:cs typeface="Source Sans Pro"/>
                <a:sym typeface="Source Sans Pro"/>
              </a:rPr>
              <a:t>Қорақалпоғистон Республикаси бюджети, вилоятлар ва Тошкент шаҳар, шунингдек, туманлар (шаҳарлар) маҳаллий бюджетларида шаклланган қўшимча манбаларнинг камида 15 фоизи миқдорида ҳар чоракда ажратиладиган маблағлар;</a:t>
            </a:r>
            <a:endParaRPr lang="uz-Cyrl-UZ" dirty="0">
              <a:solidFill>
                <a:schemeClr val="tx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randombar(horizontal)">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9"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786150" y="65004"/>
            <a:ext cx="8120400" cy="702600"/>
          </a:xfrm>
          <a:prstGeom prst="rect">
            <a:avLst/>
          </a:prstGeom>
        </p:spPr>
        <p:txBody>
          <a:bodyPr spcFirstLastPara="1" wrap="square" lIns="91425" tIns="91425" rIns="91425" bIns="91425" anchor="b" anchorCtr="0">
            <a:noAutofit/>
          </a:bodyPr>
          <a:lstStyle/>
          <a:p>
            <a:pPr lvl="0"/>
            <a:r>
              <a:rPr lang="uz-Cyrl-UZ" dirty="0"/>
              <a:t>Жамғарма маблағлари:</a:t>
            </a:r>
            <a:endParaRPr dirty="0"/>
          </a:p>
        </p:txBody>
      </p:sp>
      <p:sp>
        <p:nvSpPr>
          <p:cNvPr id="111" name="Google Shape;111;p17"/>
          <p:cNvSpPr txBox="1">
            <a:spLocks noGrp="1"/>
          </p:cNvSpPr>
          <p:nvPr>
            <p:ph type="body" idx="1"/>
          </p:nvPr>
        </p:nvSpPr>
        <p:spPr>
          <a:xfrm>
            <a:off x="259976" y="858287"/>
            <a:ext cx="8884024" cy="4285163"/>
          </a:xfrm>
          <a:prstGeom prst="rect">
            <a:avLst/>
          </a:prstGeom>
        </p:spPr>
        <p:txBody>
          <a:bodyPr spcFirstLastPara="1" wrap="square" lIns="91425" tIns="91425" rIns="91425" bIns="91425" anchor="t" anchorCtr="0">
            <a:noAutofit/>
          </a:bodyPr>
          <a:lstStyle/>
          <a:p>
            <a:pPr lvl="0"/>
            <a:r>
              <a:rPr lang="uz-Cyrl-UZ" sz="1200" dirty="0"/>
              <a:t>«Ёшлар дафтари»га киритилган моддий аҳволи қийин ёшларга базавий ҳисоблаш миқдорининг (кейинги ўринларда — БҲМ) 4 бараваригача миқдорда бир марталик моддий ёрдам кўрсатишга</a:t>
            </a:r>
            <a:r>
              <a:rPr lang="uz-Cyrl-UZ" sz="1200" dirty="0" smtClean="0"/>
              <a:t>;</a:t>
            </a:r>
            <a:endParaRPr lang="en-US" sz="1200" dirty="0" smtClean="0"/>
          </a:p>
          <a:p>
            <a:pPr lvl="0"/>
            <a:r>
              <a:rPr lang="uz-Cyrl-UZ" sz="1200" dirty="0"/>
              <a:t>ёшларни тадбиркорликка ва касб-ҳунарга ўқитиш бўйича нодавлат таълим ташкилотларига сарфланган харажатларнинг 75 фоизигача қисмини қоплашга йўналтирилади. Бунда ёшларни тадбиркорликка ўқитиш харажатларининг ҳар бир битирувчига БҲМнинг 4 бараваридан ортиқ бўлмаган қисми, касб-ҳунарга ўқитиш учун сарфланган харажатларнинг бир ойгача, бир ойдан икки ойгача, икки ойдан ортиқ муддатли ўқув курслари учун тегишлича БҲМнинг 4, 8, 12 бараваридан кўп бўлмаган қисми қопланади</a:t>
            </a:r>
            <a:r>
              <a:rPr lang="uz-Cyrl-UZ" sz="1200" dirty="0" smtClean="0"/>
              <a:t>;</a:t>
            </a:r>
            <a:endParaRPr lang="en-US" sz="1200" dirty="0" smtClean="0"/>
          </a:p>
          <a:p>
            <a:pPr lvl="0"/>
            <a:r>
              <a:rPr lang="uz-Cyrl-UZ" sz="1200" dirty="0"/>
              <a:t>«Ёшлар дафтари»га киритилган ёшларга БҲМнинг 8 бараваригача миқдорда уруғлик ва кўчатлар сотиб олиш учун субсидия ажратишга</a:t>
            </a:r>
            <a:r>
              <a:rPr lang="uz-Cyrl-UZ" sz="1200" dirty="0" smtClean="0"/>
              <a:t>;</a:t>
            </a:r>
            <a:endParaRPr lang="en-US" sz="1200" dirty="0" smtClean="0"/>
          </a:p>
          <a:p>
            <a:pPr lvl="0"/>
            <a:r>
              <a:rPr lang="uz-Cyrl-UZ" sz="1200" dirty="0"/>
              <a:t>«Ёшлар дафтари»га киритилган ёшларга тадбиркорлик фаолияти ҳамда ўзини ўзи банд қилиш мақсадида нотурар жойнинг 12 ойгача ижара харажатларини кўпи билан бир йилда 30 фоизи, бироқ БҲМнинг 25 бараваригача миқдорда қоплашга</a:t>
            </a:r>
            <a:r>
              <a:rPr lang="uz-Cyrl-UZ" sz="1200" dirty="0" smtClean="0"/>
              <a:t>;</a:t>
            </a:r>
            <a:endParaRPr lang="en-US" sz="1200" dirty="0" smtClean="0"/>
          </a:p>
          <a:p>
            <a:pPr lvl="0"/>
            <a:r>
              <a:rPr lang="uz-Cyrl-UZ" sz="1200" dirty="0"/>
              <a:t>«Ёшлар дафтари»га киритилган ёшларга тадбиркорлик фаолиятини бошлаш ва ўзини ўзи банд қилишга зарур бўлган асбоб-ускуналар ва меҳнат қуролларини харид қилиш учун БҲМнинг 40 бараваригача миқдорда субсидия ажратишга</a:t>
            </a:r>
            <a:r>
              <a:rPr lang="uz-Cyrl-UZ" sz="1200" dirty="0" smtClean="0"/>
              <a:t>;</a:t>
            </a:r>
            <a:endParaRPr lang="en-US" sz="1200" dirty="0" smtClean="0"/>
          </a:p>
          <a:p>
            <a:pPr lvl="0"/>
            <a:r>
              <a:rPr lang="uz-Cyrl-UZ" sz="1200" dirty="0"/>
              <a:t>ёшларнинг эҳтиёжлари ва хоҳиш-истакларини ўрганиш натижалари бўйича уларнинг истеъдодларини қўллаб-қувватлаш, беш муҳим ташаббусни рўёбга чиқариш ва унинг доирасидаги тадбирларни молиялаштиришга;</a:t>
            </a:r>
            <a:endParaRPr sz="1200" dirty="0"/>
          </a:p>
        </p:txBody>
      </p:sp>
      <p:sp>
        <p:nvSpPr>
          <p:cNvPr id="112" name="Google Shape;112;p1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1">
                                            <p:txEl>
                                              <p:pRg st="0" end="0"/>
                                            </p:txEl>
                                          </p:spTgt>
                                        </p:tgtEl>
                                        <p:attrNameLst>
                                          <p:attrName>style.visibility</p:attrName>
                                        </p:attrNameLst>
                                      </p:cBhvr>
                                      <p:to>
                                        <p:strVal val="visible"/>
                                      </p:to>
                                    </p:set>
                                    <p:animEffect transition="in" filter="fade">
                                      <p:cBhvr>
                                        <p:cTn id="14" dur="500"/>
                                        <p:tgtEl>
                                          <p:spTgt spid="1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1">
                                            <p:txEl>
                                              <p:pRg st="1" end="1"/>
                                            </p:txEl>
                                          </p:spTgt>
                                        </p:tgtEl>
                                        <p:attrNameLst>
                                          <p:attrName>style.visibility</p:attrName>
                                        </p:attrNameLst>
                                      </p:cBhvr>
                                      <p:to>
                                        <p:strVal val="visible"/>
                                      </p:to>
                                    </p:set>
                                    <p:animEffect transition="in" filter="fade">
                                      <p:cBhvr>
                                        <p:cTn id="19" dur="500"/>
                                        <p:tgtEl>
                                          <p:spTgt spid="1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1">
                                            <p:txEl>
                                              <p:pRg st="2" end="2"/>
                                            </p:txEl>
                                          </p:spTgt>
                                        </p:tgtEl>
                                        <p:attrNameLst>
                                          <p:attrName>style.visibility</p:attrName>
                                        </p:attrNameLst>
                                      </p:cBhvr>
                                      <p:to>
                                        <p:strVal val="visible"/>
                                      </p:to>
                                    </p:set>
                                    <p:animEffect transition="in" filter="fade">
                                      <p:cBhvr>
                                        <p:cTn id="24" dur="500"/>
                                        <p:tgtEl>
                                          <p:spTgt spid="1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1">
                                            <p:txEl>
                                              <p:pRg st="3" end="3"/>
                                            </p:txEl>
                                          </p:spTgt>
                                        </p:tgtEl>
                                        <p:attrNameLst>
                                          <p:attrName>style.visibility</p:attrName>
                                        </p:attrNameLst>
                                      </p:cBhvr>
                                      <p:to>
                                        <p:strVal val="visible"/>
                                      </p:to>
                                    </p:set>
                                    <p:animEffect transition="in" filter="fade">
                                      <p:cBhvr>
                                        <p:cTn id="29" dur="500"/>
                                        <p:tgtEl>
                                          <p:spTgt spid="1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1">
                                            <p:txEl>
                                              <p:pRg st="4" end="4"/>
                                            </p:txEl>
                                          </p:spTgt>
                                        </p:tgtEl>
                                        <p:attrNameLst>
                                          <p:attrName>style.visibility</p:attrName>
                                        </p:attrNameLst>
                                      </p:cBhvr>
                                      <p:to>
                                        <p:strVal val="visible"/>
                                      </p:to>
                                    </p:set>
                                    <p:animEffect transition="in" filter="fade">
                                      <p:cBhvr>
                                        <p:cTn id="34" dur="500"/>
                                        <p:tgtEl>
                                          <p:spTgt spid="1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32" y="1658470"/>
            <a:ext cx="7863840" cy="1218352"/>
          </a:xfrm>
          <a:prstGeom prst="rect">
            <a:avLst/>
          </a:prstGeom>
        </p:spPr>
        <p:txBody>
          <a:bodyPr spcFirstLastPara="1" wrap="square" lIns="91425" tIns="91425" rIns="91425" bIns="91425" anchor="b" anchorCtr="0">
            <a:noAutofit/>
          </a:bodyPr>
          <a:lstStyle/>
          <a:p>
            <a:r>
              <a:rPr lang="en-US" sz="1600" dirty="0" smtClean="0"/>
              <a:t>2021 </a:t>
            </a:r>
            <a:r>
              <a:rPr lang="en-US" sz="1600" dirty="0" err="1"/>
              <a:t>yil</a:t>
            </a:r>
            <a:r>
              <a:rPr lang="en-US" sz="1600" dirty="0"/>
              <a:t> 1 </a:t>
            </a:r>
            <a:r>
              <a:rPr lang="en-US" sz="1600" dirty="0" err="1" smtClean="0"/>
              <a:t>sentabrdan</a:t>
            </a:r>
            <a:r>
              <a:rPr lang="en-US" sz="1600" dirty="0"/>
              <a:t> </a:t>
            </a:r>
            <a:r>
              <a:rPr lang="en-US" sz="1600" dirty="0" err="1"/>
              <a:t>boshlab</a:t>
            </a:r>
            <a:r>
              <a:rPr lang="en-US" sz="1600" dirty="0"/>
              <a:t>:</a:t>
            </a:r>
            <a:br>
              <a:rPr lang="en-US" sz="1600" dirty="0"/>
            </a:br>
            <a:r>
              <a:rPr lang="en-US" sz="1600" dirty="0"/>
              <a:t/>
            </a:r>
            <a:br>
              <a:rPr lang="en-US" sz="1600" dirty="0"/>
            </a:br>
            <a:r>
              <a:rPr lang="en-US" sz="1600" b="0" dirty="0" err="1"/>
              <a:t>bazaviy</a:t>
            </a:r>
            <a:r>
              <a:rPr lang="en-US" sz="1600" b="0" dirty="0"/>
              <a:t> </a:t>
            </a:r>
            <a:r>
              <a:rPr lang="en-US" sz="1600" b="0" dirty="0" err="1"/>
              <a:t>hisoblash</a:t>
            </a:r>
            <a:r>
              <a:rPr lang="en-US" sz="1600" b="0" dirty="0"/>
              <a:t> </a:t>
            </a:r>
            <a:r>
              <a:rPr lang="en-US" sz="1600" b="0" dirty="0" err="1"/>
              <a:t>miqdori</a:t>
            </a:r>
            <a:r>
              <a:rPr lang="en-US" sz="1600" b="0" dirty="0"/>
              <a:t> – </a:t>
            </a:r>
            <a:r>
              <a:rPr lang="en-US" sz="1600" dirty="0" smtClean="0"/>
              <a:t>270</a:t>
            </a:r>
            <a:r>
              <a:rPr lang="en-US" sz="1600" dirty="0"/>
              <a:t> 000 </a:t>
            </a:r>
            <a:r>
              <a:rPr lang="en-US" sz="1600" dirty="0" err="1"/>
              <a:t>soʻm</a:t>
            </a:r>
            <a:r>
              <a:rPr lang="en-US" sz="1600" dirty="0"/>
              <a:t> </a:t>
            </a:r>
            <a:r>
              <a:rPr lang="en-US" sz="1600" b="0" dirty="0" err="1"/>
              <a:t>etib</a:t>
            </a:r>
            <a:r>
              <a:rPr lang="en-US" sz="1600" b="0" dirty="0"/>
              <a:t> </a:t>
            </a:r>
            <a:r>
              <a:rPr lang="en-US" sz="1600" b="0" dirty="0" err="1"/>
              <a:t>belgilanadi</a:t>
            </a:r>
            <a:r>
              <a:rPr lang="en-US" sz="1600" b="0" dirty="0" smtClean="0"/>
              <a:t>.</a:t>
            </a:r>
            <a:br>
              <a:rPr lang="en-US" sz="1600" b="0" dirty="0" smtClean="0"/>
            </a:br>
            <a:r>
              <a:rPr lang="nn-NO" sz="1600" dirty="0"/>
              <a:t>Mehnatga haq to‘lashning eng kam miqdori   </a:t>
            </a:r>
            <a:r>
              <a:rPr lang="nn-NO" sz="1600" b="0" dirty="0"/>
              <a:t>(so‘m)-822  000</a:t>
            </a:r>
            <a:endParaRPr lang="ru-RU" sz="1600" dirty="0"/>
          </a:p>
        </p:txBody>
      </p:sp>
      <p:sp>
        <p:nvSpPr>
          <p:cNvPr id="99" name="Google Shape;99;p15"/>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098" y="630668"/>
            <a:ext cx="843187" cy="843187"/>
          </a:xfrm>
          <a:prstGeom prst="rect">
            <a:avLst/>
          </a:prstGeom>
        </p:spPr>
      </p:pic>
    </p:spTree>
    <p:extLst>
      <p:ext uri="{BB962C8B-B14F-4D97-AF65-F5344CB8AC3E}">
        <p14:creationId xmlns:p14="http://schemas.microsoft.com/office/powerpoint/2010/main" val="176130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0"/>
          <p:cNvSpPr/>
          <p:nvPr/>
        </p:nvSpPr>
        <p:spPr>
          <a:xfrm>
            <a:off x="839750" y="1316881"/>
            <a:ext cx="1866600" cy="184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txBox="1">
            <a:spLocks noGrp="1"/>
          </p:cNvSpPr>
          <p:nvPr>
            <p:ph type="title"/>
          </p:nvPr>
        </p:nvSpPr>
        <p:spPr>
          <a:xfrm>
            <a:off x="152400" y="308120"/>
            <a:ext cx="8991600" cy="702600"/>
          </a:xfrm>
          <a:prstGeom prst="rect">
            <a:avLst/>
          </a:prstGeom>
        </p:spPr>
        <p:txBody>
          <a:bodyPr spcFirstLastPara="1" wrap="square" lIns="91425" tIns="91425" rIns="91425" bIns="91425" anchor="b" anchorCtr="0">
            <a:noAutofit/>
          </a:bodyPr>
          <a:lstStyle/>
          <a:p>
            <a:pPr lvl="0"/>
            <a:r>
              <a:rPr lang="uz-Cyrl-UZ" sz="1200" dirty="0"/>
              <a:t>Жамғарманинг даромад ва харажатлари йиллик параметрларини, уларнинг ижроси тўғрисидаги йиллик ҳисоботларни, йиллик иш режаларини тасдиқлаш ҳамда Жамғарма маблағларини шакллантириш ва улардан фойдаланиш билан боғлиқ бошқа ваколатлар «Ёшлар дафтари»га киритилган ёшларни қўллаб-қувватлаш жамғармаси Васийлик кенгаши (кейинги ўринларда — Васийлик кенгаши) томонидан амалга оширилади;</a:t>
            </a:r>
            <a:endParaRPr sz="1200" dirty="0"/>
          </a:p>
        </p:txBody>
      </p:sp>
      <p:sp>
        <p:nvSpPr>
          <p:cNvPr id="275" name="Google Shape;275;p30"/>
          <p:cNvSpPr/>
          <p:nvPr/>
        </p:nvSpPr>
        <p:spPr>
          <a:xfrm>
            <a:off x="865494" y="1316881"/>
            <a:ext cx="1814361" cy="1845599"/>
          </a:xfrm>
          <a:prstGeom prst="ellipse">
            <a:avLst/>
          </a:prstGeom>
          <a:noFill/>
          <a:ln w="9525"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lvl="0" algn="ctr"/>
            <a:r>
              <a:rPr lang="uz-Cyrl-UZ" sz="1200" dirty="0"/>
              <a:t>Васийлик кенгаши </a:t>
            </a:r>
            <a:r>
              <a:rPr lang="uz-Cyrl-UZ" sz="1200" dirty="0" smtClean="0"/>
              <a:t>раиси</a:t>
            </a:r>
            <a:r>
              <a:rPr lang="en-US" sz="1200" dirty="0" smtClean="0"/>
              <a:t>-</a:t>
            </a:r>
          </a:p>
          <a:p>
            <a:pPr lvl="0" algn="ctr"/>
            <a:r>
              <a:rPr lang="uz-Cyrl-UZ" sz="800" dirty="0"/>
              <a:t>туман (шаҳар) ҳокимининг молия-иқтисодиёт ва камбағалликни қисқартириш масалалари бўйича биринчи ўринбосари</a:t>
            </a:r>
            <a:endParaRPr sz="1000" b="1" dirty="0">
              <a:solidFill>
                <a:srgbClr val="263238"/>
              </a:solidFill>
              <a:latin typeface="Source Sans Pro"/>
              <a:ea typeface="Source Sans Pro"/>
              <a:cs typeface="Source Sans Pro"/>
              <a:sym typeface="Source Sans Pro"/>
            </a:endParaRPr>
          </a:p>
        </p:txBody>
      </p:sp>
      <p:sp>
        <p:nvSpPr>
          <p:cNvPr id="276" name="Google Shape;276;p30"/>
          <p:cNvSpPr/>
          <p:nvPr/>
        </p:nvSpPr>
        <p:spPr>
          <a:xfrm>
            <a:off x="2720848" y="2549495"/>
            <a:ext cx="2002800" cy="1980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0"/>
          <p:cNvSpPr/>
          <p:nvPr/>
        </p:nvSpPr>
        <p:spPr>
          <a:xfrm>
            <a:off x="2780904" y="2565564"/>
            <a:ext cx="1916249" cy="1964531"/>
          </a:xfrm>
          <a:prstGeom prst="ellipse">
            <a:avLst/>
          </a:prstGeom>
          <a:noFill/>
          <a:ln w="28575"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lvl="0" algn="ctr"/>
            <a:r>
              <a:rPr lang="uz-Cyrl-UZ" sz="1200" dirty="0" smtClean="0">
                <a:solidFill>
                  <a:srgbClr val="263238"/>
                </a:solidFill>
                <a:latin typeface="Source Sans Pro"/>
                <a:ea typeface="Source Sans Pro"/>
                <a:cs typeface="Source Sans Pro"/>
                <a:sym typeface="Source Sans Pro"/>
              </a:rPr>
              <a:t>Васийлик </a:t>
            </a:r>
            <a:r>
              <a:rPr lang="uz-Cyrl-UZ" sz="1200" dirty="0">
                <a:solidFill>
                  <a:srgbClr val="263238"/>
                </a:solidFill>
                <a:latin typeface="Source Sans Pro"/>
                <a:ea typeface="Source Sans Pro"/>
                <a:cs typeface="Source Sans Pro"/>
                <a:sym typeface="Source Sans Pro"/>
              </a:rPr>
              <a:t>кенгаши раиси </a:t>
            </a:r>
            <a:r>
              <a:rPr lang="uz-Cyrl-UZ" sz="1200" dirty="0" smtClean="0">
                <a:solidFill>
                  <a:srgbClr val="263238"/>
                </a:solidFill>
                <a:latin typeface="Source Sans Pro"/>
                <a:ea typeface="Source Sans Pro"/>
                <a:cs typeface="Source Sans Pro"/>
                <a:sym typeface="Source Sans Pro"/>
              </a:rPr>
              <a:t>ўринбосари</a:t>
            </a:r>
            <a:r>
              <a:rPr lang="en-US" sz="1200" dirty="0" smtClean="0">
                <a:solidFill>
                  <a:srgbClr val="263238"/>
                </a:solidFill>
                <a:latin typeface="Source Sans Pro"/>
                <a:ea typeface="Source Sans Pro"/>
                <a:cs typeface="Source Sans Pro"/>
                <a:sym typeface="Source Sans Pro"/>
              </a:rPr>
              <a:t>-</a:t>
            </a:r>
          </a:p>
          <a:p>
            <a:pPr lvl="0" algn="ctr"/>
            <a:r>
              <a:rPr lang="uz-Cyrl-UZ" sz="900" dirty="0">
                <a:solidFill>
                  <a:srgbClr val="263238"/>
                </a:solidFill>
                <a:latin typeface="Source Sans Pro"/>
                <a:ea typeface="Source Sans Pro"/>
                <a:cs typeface="Source Sans Pro"/>
                <a:sym typeface="Source Sans Pro"/>
              </a:rPr>
              <a:t>туман (шаҳар) ҳокимининг ёшлар сиёсати, ижтимоий ривожлантириш ва маънавий-маърифий ишлар бўйича ўринбосари</a:t>
            </a:r>
            <a:endParaRPr lang="en-US" sz="900" dirty="0" smtClean="0">
              <a:solidFill>
                <a:srgbClr val="263238"/>
              </a:solidFill>
              <a:latin typeface="Source Sans Pro"/>
              <a:ea typeface="Source Sans Pro"/>
              <a:cs typeface="Source Sans Pro"/>
              <a:sym typeface="Source Sans Pro"/>
            </a:endParaRPr>
          </a:p>
          <a:p>
            <a:pPr lvl="0" algn="ctr"/>
            <a:endParaRPr sz="1200" dirty="0">
              <a:solidFill>
                <a:srgbClr val="263238"/>
              </a:solidFill>
              <a:latin typeface="Source Sans Pro"/>
              <a:ea typeface="Source Sans Pro"/>
              <a:cs typeface="Source Sans Pro"/>
              <a:sym typeface="Source Sans Pro"/>
            </a:endParaRPr>
          </a:p>
        </p:txBody>
      </p:sp>
      <p:sp>
        <p:nvSpPr>
          <p:cNvPr id="278" name="Google Shape;278;p30"/>
          <p:cNvSpPr/>
          <p:nvPr/>
        </p:nvSpPr>
        <p:spPr>
          <a:xfrm>
            <a:off x="4588154" y="943962"/>
            <a:ext cx="2046769" cy="1914145"/>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4738146" y="1078726"/>
            <a:ext cx="1746786" cy="1644619"/>
          </a:xfrm>
          <a:prstGeom prst="ellipse">
            <a:avLst/>
          </a:prstGeom>
          <a:noFill/>
          <a:ln w="7620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lvl="0" algn="ctr"/>
            <a:r>
              <a:rPr lang="ru-RU" sz="1200" dirty="0" err="1">
                <a:solidFill>
                  <a:srgbClr val="263238"/>
                </a:solidFill>
                <a:latin typeface="Source Sans Pro"/>
                <a:ea typeface="Source Sans Pro"/>
                <a:cs typeface="Source Sans Pro"/>
                <a:sym typeface="Source Sans Pro"/>
              </a:rPr>
              <a:t>Васийлик</a:t>
            </a:r>
            <a:r>
              <a:rPr lang="ru-RU" sz="1200" dirty="0">
                <a:solidFill>
                  <a:srgbClr val="263238"/>
                </a:solidFill>
                <a:latin typeface="Source Sans Pro"/>
                <a:ea typeface="Source Sans Pro"/>
                <a:cs typeface="Source Sans Pro"/>
                <a:sym typeface="Source Sans Pro"/>
              </a:rPr>
              <a:t> </a:t>
            </a:r>
            <a:r>
              <a:rPr lang="ru-RU" sz="1200" dirty="0" err="1">
                <a:solidFill>
                  <a:srgbClr val="263238"/>
                </a:solidFill>
                <a:latin typeface="Source Sans Pro"/>
                <a:ea typeface="Source Sans Pro"/>
                <a:cs typeface="Source Sans Pro"/>
                <a:sym typeface="Source Sans Pro"/>
              </a:rPr>
              <a:t>кенгаши</a:t>
            </a:r>
            <a:r>
              <a:rPr lang="ru-RU" sz="1200" dirty="0">
                <a:solidFill>
                  <a:srgbClr val="263238"/>
                </a:solidFill>
                <a:latin typeface="Source Sans Pro"/>
                <a:ea typeface="Source Sans Pro"/>
                <a:cs typeface="Source Sans Pro"/>
                <a:sym typeface="Source Sans Pro"/>
              </a:rPr>
              <a:t> </a:t>
            </a:r>
            <a:r>
              <a:rPr lang="ru-RU" sz="1200" dirty="0" err="1">
                <a:solidFill>
                  <a:srgbClr val="263238"/>
                </a:solidFill>
                <a:latin typeface="Source Sans Pro"/>
                <a:ea typeface="Source Sans Pro"/>
                <a:cs typeface="Source Sans Pro"/>
                <a:sym typeface="Source Sans Pro"/>
              </a:rPr>
              <a:t>масъул</a:t>
            </a:r>
            <a:r>
              <a:rPr lang="ru-RU" sz="1200" dirty="0">
                <a:solidFill>
                  <a:srgbClr val="263238"/>
                </a:solidFill>
                <a:latin typeface="Source Sans Pro"/>
                <a:ea typeface="Source Sans Pro"/>
                <a:cs typeface="Source Sans Pro"/>
                <a:sym typeface="Source Sans Pro"/>
              </a:rPr>
              <a:t> </a:t>
            </a:r>
            <a:r>
              <a:rPr lang="ru-RU" sz="1200" dirty="0" err="1" smtClean="0">
                <a:solidFill>
                  <a:srgbClr val="263238"/>
                </a:solidFill>
                <a:latin typeface="Source Sans Pro"/>
                <a:ea typeface="Source Sans Pro"/>
                <a:cs typeface="Source Sans Pro"/>
                <a:sym typeface="Source Sans Pro"/>
              </a:rPr>
              <a:t>котиби</a:t>
            </a:r>
            <a:r>
              <a:rPr lang="en-US" sz="1200" dirty="0" smtClean="0">
                <a:solidFill>
                  <a:srgbClr val="263238"/>
                </a:solidFill>
                <a:latin typeface="Source Sans Pro"/>
                <a:ea typeface="Source Sans Pro"/>
                <a:cs typeface="Source Sans Pro"/>
                <a:sym typeface="Source Sans Pro"/>
              </a:rPr>
              <a:t>-</a:t>
            </a:r>
          </a:p>
          <a:p>
            <a:pPr lvl="0" algn="ctr"/>
            <a:r>
              <a:rPr lang="ru-RU" sz="1050" dirty="0" err="1">
                <a:solidFill>
                  <a:srgbClr val="263238"/>
                </a:solidFill>
                <a:latin typeface="Source Sans Pro"/>
                <a:ea typeface="Source Sans Pro"/>
                <a:cs typeface="Source Sans Pro"/>
                <a:sym typeface="Source Sans Pro"/>
              </a:rPr>
              <a:t>Ёшлар</a:t>
            </a:r>
            <a:r>
              <a:rPr lang="ru-RU" sz="1050" dirty="0">
                <a:solidFill>
                  <a:srgbClr val="263238"/>
                </a:solidFill>
                <a:latin typeface="Source Sans Pro"/>
                <a:ea typeface="Source Sans Pro"/>
                <a:cs typeface="Source Sans Pro"/>
                <a:sym typeface="Source Sans Pro"/>
              </a:rPr>
              <a:t> </a:t>
            </a:r>
            <a:r>
              <a:rPr lang="ru-RU" sz="1050" dirty="0" err="1">
                <a:solidFill>
                  <a:srgbClr val="263238"/>
                </a:solidFill>
                <a:latin typeface="Source Sans Pro"/>
                <a:ea typeface="Source Sans Pro"/>
                <a:cs typeface="Source Sans Pro"/>
                <a:sym typeface="Source Sans Pro"/>
              </a:rPr>
              <a:t>ишлари</a:t>
            </a:r>
            <a:r>
              <a:rPr lang="ru-RU" sz="1050" dirty="0">
                <a:solidFill>
                  <a:srgbClr val="263238"/>
                </a:solidFill>
                <a:latin typeface="Source Sans Pro"/>
                <a:ea typeface="Source Sans Pro"/>
                <a:cs typeface="Source Sans Pro"/>
                <a:sym typeface="Source Sans Pro"/>
              </a:rPr>
              <a:t> </a:t>
            </a:r>
            <a:r>
              <a:rPr lang="ru-RU" sz="1050" dirty="0" err="1">
                <a:solidFill>
                  <a:srgbClr val="263238"/>
                </a:solidFill>
                <a:latin typeface="Source Sans Pro"/>
                <a:ea typeface="Source Sans Pro"/>
                <a:cs typeface="Source Sans Pro"/>
                <a:sym typeface="Source Sans Pro"/>
              </a:rPr>
              <a:t>агентлигининг</a:t>
            </a:r>
            <a:r>
              <a:rPr lang="ru-RU" sz="1050" dirty="0">
                <a:solidFill>
                  <a:srgbClr val="263238"/>
                </a:solidFill>
                <a:latin typeface="Source Sans Pro"/>
                <a:ea typeface="Source Sans Pro"/>
                <a:cs typeface="Source Sans Pro"/>
                <a:sym typeface="Source Sans Pro"/>
              </a:rPr>
              <a:t> туман (</a:t>
            </a:r>
            <a:r>
              <a:rPr lang="ru-RU" sz="1050" dirty="0" err="1">
                <a:solidFill>
                  <a:srgbClr val="263238"/>
                </a:solidFill>
                <a:latin typeface="Source Sans Pro"/>
                <a:ea typeface="Source Sans Pro"/>
                <a:cs typeface="Source Sans Pro"/>
                <a:sym typeface="Source Sans Pro"/>
              </a:rPr>
              <a:t>шаҳар</a:t>
            </a:r>
            <a:r>
              <a:rPr lang="ru-RU" sz="1050" dirty="0">
                <a:solidFill>
                  <a:srgbClr val="263238"/>
                </a:solidFill>
                <a:latin typeface="Source Sans Pro"/>
                <a:ea typeface="Source Sans Pro"/>
                <a:cs typeface="Source Sans Pro"/>
                <a:sym typeface="Source Sans Pro"/>
              </a:rPr>
              <a:t>) </a:t>
            </a:r>
            <a:r>
              <a:rPr lang="ru-RU" sz="1050" dirty="0" err="1">
                <a:solidFill>
                  <a:srgbClr val="263238"/>
                </a:solidFill>
                <a:latin typeface="Source Sans Pro"/>
                <a:ea typeface="Source Sans Pro"/>
                <a:cs typeface="Source Sans Pro"/>
                <a:sym typeface="Source Sans Pro"/>
              </a:rPr>
              <a:t>бўлими</a:t>
            </a:r>
            <a:r>
              <a:rPr lang="ru-RU" sz="1050" dirty="0">
                <a:solidFill>
                  <a:srgbClr val="263238"/>
                </a:solidFill>
                <a:latin typeface="Source Sans Pro"/>
                <a:ea typeface="Source Sans Pro"/>
                <a:cs typeface="Source Sans Pro"/>
                <a:sym typeface="Source Sans Pro"/>
              </a:rPr>
              <a:t> </a:t>
            </a:r>
            <a:r>
              <a:rPr lang="ru-RU" sz="1050" dirty="0" err="1">
                <a:solidFill>
                  <a:srgbClr val="263238"/>
                </a:solidFill>
                <a:latin typeface="Source Sans Pro"/>
                <a:ea typeface="Source Sans Pro"/>
                <a:cs typeface="Source Sans Pro"/>
                <a:sym typeface="Source Sans Pro"/>
              </a:rPr>
              <a:t>бошлиғи</a:t>
            </a:r>
            <a:endParaRPr lang="en-US" sz="1050" dirty="0" smtClean="0">
              <a:solidFill>
                <a:srgbClr val="263238"/>
              </a:solidFill>
              <a:latin typeface="Source Sans Pro"/>
              <a:ea typeface="Source Sans Pro"/>
              <a:cs typeface="Source Sans Pro"/>
              <a:sym typeface="Source Sans Pro"/>
            </a:endParaRPr>
          </a:p>
          <a:p>
            <a:pPr lvl="0" algn="ctr"/>
            <a:endParaRPr sz="1200" dirty="0">
              <a:solidFill>
                <a:srgbClr val="263238"/>
              </a:solidFill>
              <a:latin typeface="Source Sans Pro"/>
              <a:ea typeface="Source Sans Pro"/>
              <a:cs typeface="Source Sans Pro"/>
              <a:sym typeface="Source Sans Pro"/>
            </a:endParaRPr>
          </a:p>
        </p:txBody>
      </p:sp>
      <p:cxnSp>
        <p:nvCxnSpPr>
          <p:cNvPr id="280" name="Google Shape;280;p30"/>
          <p:cNvCxnSpPr/>
          <p:nvPr/>
        </p:nvCxnSpPr>
        <p:spPr>
          <a:xfrm>
            <a:off x="2479899" y="2565564"/>
            <a:ext cx="363369" cy="430336"/>
          </a:xfrm>
          <a:prstGeom prst="straightConnector1">
            <a:avLst/>
          </a:prstGeom>
          <a:noFill/>
          <a:ln w="9525" cap="flat" cmpd="sng">
            <a:solidFill>
              <a:srgbClr val="CFD8DC"/>
            </a:solidFill>
            <a:prstDash val="solid"/>
            <a:round/>
            <a:headEnd type="none" w="med" len="med"/>
            <a:tailEnd type="none" w="med" len="med"/>
          </a:ln>
        </p:spPr>
      </p:cxnSp>
      <p:cxnSp>
        <p:nvCxnSpPr>
          <p:cNvPr id="281" name="Google Shape;281;p30"/>
          <p:cNvCxnSpPr>
            <a:stCxn id="276" idx="7"/>
            <a:endCxn id="279" idx="3"/>
          </p:cNvCxnSpPr>
          <p:nvPr/>
        </p:nvCxnSpPr>
        <p:spPr>
          <a:xfrm flipV="1">
            <a:off x="4430345" y="2482496"/>
            <a:ext cx="563612" cy="357051"/>
          </a:xfrm>
          <a:prstGeom prst="straightConnector1">
            <a:avLst/>
          </a:prstGeom>
          <a:noFill/>
          <a:ln w="28575" cap="flat" cmpd="sng">
            <a:solidFill>
              <a:srgbClr val="CFD8DC"/>
            </a:solidFill>
            <a:prstDash val="solid"/>
            <a:round/>
            <a:headEnd type="none" w="med" len="med"/>
            <a:tailEnd type="none" w="med" len="med"/>
          </a:ln>
        </p:spPr>
      </p:cxnSp>
      <p:sp>
        <p:nvSpPr>
          <p:cNvPr id="282" name="Google Shape;282;p3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7" name="Google Shape;273;p30"/>
          <p:cNvSpPr/>
          <p:nvPr/>
        </p:nvSpPr>
        <p:spPr>
          <a:xfrm>
            <a:off x="7041809" y="3073704"/>
            <a:ext cx="1866600" cy="184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5;p30"/>
          <p:cNvSpPr/>
          <p:nvPr/>
        </p:nvSpPr>
        <p:spPr>
          <a:xfrm>
            <a:off x="7015314" y="3073704"/>
            <a:ext cx="1937770" cy="1845600"/>
          </a:xfrm>
          <a:prstGeom prst="ellipse">
            <a:avLst/>
          </a:prstGeom>
          <a:noFill/>
          <a:ln w="9525"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lvl="0" algn="ctr"/>
            <a:r>
              <a:rPr lang="uz-Cyrl-UZ" sz="900" b="1" dirty="0">
                <a:solidFill>
                  <a:srgbClr val="263238"/>
                </a:solidFill>
                <a:latin typeface="Source Sans Pro"/>
                <a:ea typeface="Source Sans Pro"/>
                <a:cs typeface="Source Sans Pro"/>
                <a:sym typeface="Source Sans Pro"/>
              </a:rPr>
              <a:t>Васийлик кенгаши аъзолари «Ёшлар дафтари» жамғармасини бошқариш бўйича фаолиятларини жамоатчилик асосида амалга оширадилар.</a:t>
            </a:r>
            <a:endParaRPr sz="900" b="1" dirty="0">
              <a:solidFill>
                <a:srgbClr val="263238"/>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anim calcmode="lin" valueType="num">
                                      <p:cBhvr>
                                        <p:cTn id="8" dur="1000" fill="hold"/>
                                        <p:tgtEl>
                                          <p:spTgt spid="274"/>
                                        </p:tgtEl>
                                        <p:attrNameLst>
                                          <p:attrName>ppt_x</p:attrName>
                                        </p:attrNameLst>
                                      </p:cBhvr>
                                      <p:tavLst>
                                        <p:tav tm="0">
                                          <p:val>
                                            <p:strVal val="#ppt_x"/>
                                          </p:val>
                                        </p:tav>
                                        <p:tav tm="100000">
                                          <p:val>
                                            <p:strVal val="#ppt_x"/>
                                          </p:val>
                                        </p:tav>
                                      </p:tavLst>
                                    </p:anim>
                                    <p:anim calcmode="lin" valueType="num">
                                      <p:cBhvr>
                                        <p:cTn id="9" dur="1000" fill="hold"/>
                                        <p:tgtEl>
                                          <p:spTgt spid="2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3"/>
                                        </p:tgtEl>
                                        <p:attrNameLst>
                                          <p:attrName>style.visibility</p:attrName>
                                        </p:attrNameLst>
                                      </p:cBhvr>
                                      <p:to>
                                        <p:strVal val="visible"/>
                                      </p:to>
                                    </p:set>
                                    <p:animEffect transition="in" filter="fade">
                                      <p:cBhvr>
                                        <p:cTn id="13" dur="1000"/>
                                        <p:tgtEl>
                                          <p:spTgt spid="273"/>
                                        </p:tgtEl>
                                      </p:cBhvr>
                                    </p:animEffect>
                                    <p:anim calcmode="lin" valueType="num">
                                      <p:cBhvr>
                                        <p:cTn id="14" dur="1000" fill="hold"/>
                                        <p:tgtEl>
                                          <p:spTgt spid="273"/>
                                        </p:tgtEl>
                                        <p:attrNameLst>
                                          <p:attrName>ppt_x</p:attrName>
                                        </p:attrNameLst>
                                      </p:cBhvr>
                                      <p:tavLst>
                                        <p:tav tm="0">
                                          <p:val>
                                            <p:strVal val="#ppt_x"/>
                                          </p:val>
                                        </p:tav>
                                        <p:tav tm="100000">
                                          <p:val>
                                            <p:strVal val="#ppt_x"/>
                                          </p:val>
                                        </p:tav>
                                      </p:tavLst>
                                    </p:anim>
                                    <p:anim calcmode="lin" valueType="num">
                                      <p:cBhvr>
                                        <p:cTn id="15" dur="1000" fill="hold"/>
                                        <p:tgtEl>
                                          <p:spTgt spid="27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5"/>
                                        </p:tgtEl>
                                        <p:attrNameLst>
                                          <p:attrName>style.visibility</p:attrName>
                                        </p:attrNameLst>
                                      </p:cBhvr>
                                      <p:to>
                                        <p:strVal val="visible"/>
                                      </p:to>
                                    </p:set>
                                    <p:animEffect transition="in" filter="fade">
                                      <p:cBhvr>
                                        <p:cTn id="18" dur="1000"/>
                                        <p:tgtEl>
                                          <p:spTgt spid="275"/>
                                        </p:tgtEl>
                                      </p:cBhvr>
                                    </p:animEffect>
                                    <p:anim calcmode="lin" valueType="num">
                                      <p:cBhvr>
                                        <p:cTn id="19" dur="1000" fill="hold"/>
                                        <p:tgtEl>
                                          <p:spTgt spid="275"/>
                                        </p:tgtEl>
                                        <p:attrNameLst>
                                          <p:attrName>ppt_x</p:attrName>
                                        </p:attrNameLst>
                                      </p:cBhvr>
                                      <p:tavLst>
                                        <p:tav tm="0">
                                          <p:val>
                                            <p:strVal val="#ppt_x"/>
                                          </p:val>
                                        </p:tav>
                                        <p:tav tm="100000">
                                          <p:val>
                                            <p:strVal val="#ppt_x"/>
                                          </p:val>
                                        </p:tav>
                                      </p:tavLst>
                                    </p:anim>
                                    <p:anim calcmode="lin" valueType="num">
                                      <p:cBhvr>
                                        <p:cTn id="20" dur="1000" fill="hold"/>
                                        <p:tgtEl>
                                          <p:spTgt spid="27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80"/>
                                        </p:tgtEl>
                                        <p:attrNameLst>
                                          <p:attrName>style.visibility</p:attrName>
                                        </p:attrNameLst>
                                      </p:cBhvr>
                                      <p:to>
                                        <p:strVal val="visible"/>
                                      </p:to>
                                    </p:set>
                                    <p:animEffect transition="in" filter="fade">
                                      <p:cBhvr>
                                        <p:cTn id="24" dur="1000"/>
                                        <p:tgtEl>
                                          <p:spTgt spid="280"/>
                                        </p:tgtEl>
                                      </p:cBhvr>
                                    </p:animEffect>
                                    <p:anim calcmode="lin" valueType="num">
                                      <p:cBhvr>
                                        <p:cTn id="25" dur="1000" fill="hold"/>
                                        <p:tgtEl>
                                          <p:spTgt spid="280"/>
                                        </p:tgtEl>
                                        <p:attrNameLst>
                                          <p:attrName>ppt_x</p:attrName>
                                        </p:attrNameLst>
                                      </p:cBhvr>
                                      <p:tavLst>
                                        <p:tav tm="0">
                                          <p:val>
                                            <p:strVal val="#ppt_x"/>
                                          </p:val>
                                        </p:tav>
                                        <p:tav tm="100000">
                                          <p:val>
                                            <p:strVal val="#ppt_x"/>
                                          </p:val>
                                        </p:tav>
                                      </p:tavLst>
                                    </p:anim>
                                    <p:anim calcmode="lin" valueType="num">
                                      <p:cBhvr>
                                        <p:cTn id="26" dur="1000" fill="hold"/>
                                        <p:tgtEl>
                                          <p:spTgt spid="280"/>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77"/>
                                        </p:tgtEl>
                                        <p:attrNameLst>
                                          <p:attrName>style.visibility</p:attrName>
                                        </p:attrNameLst>
                                      </p:cBhvr>
                                      <p:to>
                                        <p:strVal val="visible"/>
                                      </p:to>
                                    </p:set>
                                    <p:animEffect transition="in" filter="fade">
                                      <p:cBhvr>
                                        <p:cTn id="30" dur="1000"/>
                                        <p:tgtEl>
                                          <p:spTgt spid="277"/>
                                        </p:tgtEl>
                                      </p:cBhvr>
                                    </p:animEffect>
                                    <p:anim calcmode="lin" valueType="num">
                                      <p:cBhvr>
                                        <p:cTn id="31" dur="1000" fill="hold"/>
                                        <p:tgtEl>
                                          <p:spTgt spid="277"/>
                                        </p:tgtEl>
                                        <p:attrNameLst>
                                          <p:attrName>ppt_x</p:attrName>
                                        </p:attrNameLst>
                                      </p:cBhvr>
                                      <p:tavLst>
                                        <p:tav tm="0">
                                          <p:val>
                                            <p:strVal val="#ppt_x"/>
                                          </p:val>
                                        </p:tav>
                                        <p:tav tm="100000">
                                          <p:val>
                                            <p:strVal val="#ppt_x"/>
                                          </p:val>
                                        </p:tav>
                                      </p:tavLst>
                                    </p:anim>
                                    <p:anim calcmode="lin" valueType="num">
                                      <p:cBhvr>
                                        <p:cTn id="32" dur="1000" fill="hold"/>
                                        <p:tgtEl>
                                          <p:spTgt spid="27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76"/>
                                        </p:tgtEl>
                                        <p:attrNameLst>
                                          <p:attrName>style.visibility</p:attrName>
                                        </p:attrNameLst>
                                      </p:cBhvr>
                                      <p:to>
                                        <p:strVal val="visible"/>
                                      </p:to>
                                    </p:set>
                                    <p:animEffect transition="in" filter="fade">
                                      <p:cBhvr>
                                        <p:cTn id="35" dur="1000"/>
                                        <p:tgtEl>
                                          <p:spTgt spid="276"/>
                                        </p:tgtEl>
                                      </p:cBhvr>
                                    </p:animEffect>
                                    <p:anim calcmode="lin" valueType="num">
                                      <p:cBhvr>
                                        <p:cTn id="36" dur="1000" fill="hold"/>
                                        <p:tgtEl>
                                          <p:spTgt spid="276"/>
                                        </p:tgtEl>
                                        <p:attrNameLst>
                                          <p:attrName>ppt_x</p:attrName>
                                        </p:attrNameLst>
                                      </p:cBhvr>
                                      <p:tavLst>
                                        <p:tav tm="0">
                                          <p:val>
                                            <p:strVal val="#ppt_x"/>
                                          </p:val>
                                        </p:tav>
                                        <p:tav tm="100000">
                                          <p:val>
                                            <p:strVal val="#ppt_x"/>
                                          </p:val>
                                        </p:tav>
                                      </p:tavLst>
                                    </p:anim>
                                    <p:anim calcmode="lin" valueType="num">
                                      <p:cBhvr>
                                        <p:cTn id="37" dur="1000" fill="hold"/>
                                        <p:tgtEl>
                                          <p:spTgt spid="276"/>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81"/>
                                        </p:tgtEl>
                                        <p:attrNameLst>
                                          <p:attrName>style.visibility</p:attrName>
                                        </p:attrNameLst>
                                      </p:cBhvr>
                                      <p:to>
                                        <p:strVal val="visible"/>
                                      </p:to>
                                    </p:set>
                                    <p:animEffect transition="in" filter="fade">
                                      <p:cBhvr>
                                        <p:cTn id="41" dur="1000"/>
                                        <p:tgtEl>
                                          <p:spTgt spid="281"/>
                                        </p:tgtEl>
                                      </p:cBhvr>
                                    </p:animEffect>
                                    <p:anim calcmode="lin" valueType="num">
                                      <p:cBhvr>
                                        <p:cTn id="42" dur="1000" fill="hold"/>
                                        <p:tgtEl>
                                          <p:spTgt spid="281"/>
                                        </p:tgtEl>
                                        <p:attrNameLst>
                                          <p:attrName>ppt_x</p:attrName>
                                        </p:attrNameLst>
                                      </p:cBhvr>
                                      <p:tavLst>
                                        <p:tav tm="0">
                                          <p:val>
                                            <p:strVal val="#ppt_x"/>
                                          </p:val>
                                        </p:tav>
                                        <p:tav tm="100000">
                                          <p:val>
                                            <p:strVal val="#ppt_x"/>
                                          </p:val>
                                        </p:tav>
                                      </p:tavLst>
                                    </p:anim>
                                    <p:anim calcmode="lin" valueType="num">
                                      <p:cBhvr>
                                        <p:cTn id="43" dur="1000" fill="hold"/>
                                        <p:tgtEl>
                                          <p:spTgt spid="281"/>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79"/>
                                        </p:tgtEl>
                                        <p:attrNameLst>
                                          <p:attrName>style.visibility</p:attrName>
                                        </p:attrNameLst>
                                      </p:cBhvr>
                                      <p:to>
                                        <p:strVal val="visible"/>
                                      </p:to>
                                    </p:set>
                                    <p:animEffect transition="in" filter="fade">
                                      <p:cBhvr>
                                        <p:cTn id="47" dur="1000"/>
                                        <p:tgtEl>
                                          <p:spTgt spid="279"/>
                                        </p:tgtEl>
                                      </p:cBhvr>
                                    </p:animEffect>
                                    <p:anim calcmode="lin" valueType="num">
                                      <p:cBhvr>
                                        <p:cTn id="48" dur="1000" fill="hold"/>
                                        <p:tgtEl>
                                          <p:spTgt spid="279"/>
                                        </p:tgtEl>
                                        <p:attrNameLst>
                                          <p:attrName>ppt_x</p:attrName>
                                        </p:attrNameLst>
                                      </p:cBhvr>
                                      <p:tavLst>
                                        <p:tav tm="0">
                                          <p:val>
                                            <p:strVal val="#ppt_x"/>
                                          </p:val>
                                        </p:tav>
                                        <p:tav tm="100000">
                                          <p:val>
                                            <p:strVal val="#ppt_x"/>
                                          </p:val>
                                        </p:tav>
                                      </p:tavLst>
                                    </p:anim>
                                    <p:anim calcmode="lin" valueType="num">
                                      <p:cBhvr>
                                        <p:cTn id="49" dur="1000" fill="hold"/>
                                        <p:tgtEl>
                                          <p:spTgt spid="27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8"/>
                                        </p:tgtEl>
                                        <p:attrNameLst>
                                          <p:attrName>style.visibility</p:attrName>
                                        </p:attrNameLst>
                                      </p:cBhvr>
                                      <p:to>
                                        <p:strVal val="visible"/>
                                      </p:to>
                                    </p:set>
                                    <p:animEffect transition="in" filter="fade">
                                      <p:cBhvr>
                                        <p:cTn id="52" dur="1000"/>
                                        <p:tgtEl>
                                          <p:spTgt spid="278"/>
                                        </p:tgtEl>
                                      </p:cBhvr>
                                    </p:animEffect>
                                    <p:anim calcmode="lin" valueType="num">
                                      <p:cBhvr>
                                        <p:cTn id="53" dur="1000" fill="hold"/>
                                        <p:tgtEl>
                                          <p:spTgt spid="278"/>
                                        </p:tgtEl>
                                        <p:attrNameLst>
                                          <p:attrName>ppt_x</p:attrName>
                                        </p:attrNameLst>
                                      </p:cBhvr>
                                      <p:tavLst>
                                        <p:tav tm="0">
                                          <p:val>
                                            <p:strVal val="#ppt_x"/>
                                          </p:val>
                                        </p:tav>
                                        <p:tav tm="100000">
                                          <p:val>
                                            <p:strVal val="#ppt_x"/>
                                          </p:val>
                                        </p:tav>
                                      </p:tavLst>
                                    </p:anim>
                                    <p:anim calcmode="lin" valueType="num">
                                      <p:cBhvr>
                                        <p:cTn id="54" dur="1000" fill="hold"/>
                                        <p:tgtEl>
                                          <p:spTgt spid="278"/>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P spid="274" grpId="0"/>
      <p:bldP spid="275" grpId="0" animBg="1"/>
      <p:bldP spid="276" grpId="0" animBg="1"/>
      <p:bldP spid="277" grpId="0" animBg="1"/>
      <p:bldP spid="278" grpId="0" animBg="1"/>
      <p:bldP spid="279" grpId="0" animBg="1"/>
      <p:bldP spid="17" grpId="0" animBg="1"/>
      <p:bldP spid="18" grpId="0" animBg="1"/>
    </p:bldLst>
  </p:timing>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1287</Words>
  <Application>Microsoft Office PowerPoint</Application>
  <PresentationFormat>On-screen Show (16:9)</PresentationFormat>
  <Paragraphs>121</Paragraphs>
  <Slides>16</Slides>
  <Notes>14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Roboto Slab</vt:lpstr>
      <vt:lpstr>Source Sans Pro</vt:lpstr>
      <vt:lpstr>Montserrat</vt:lpstr>
      <vt:lpstr>Arial</vt:lpstr>
      <vt:lpstr>Cordelia template</vt:lpstr>
      <vt:lpstr>PowerPoint Presentation</vt:lpstr>
      <vt:lpstr>PowerPoint Presentation</vt:lpstr>
      <vt:lpstr>Ўзбекистон Республикаси Вазирлар Маҳкамасининг 2021 йил 11 мартдаги “Ёшларни ижтимоий қўллаб-қувватлаш бўйича қўшимча чора-тадбирлар тўғрисида”ги 132-сон Қарорининг мазмун моҳияти </vt:lpstr>
      <vt:lpstr>ЁШЛАРНИ ИЖТИМОИЙ ҚЎЛЛАБ-ҚУВВАТЛАШ БЎЙИЧА ҚЎШИМЧА ЧОРА-ТАДБИРЛАР ТЎҒРИСИДА” Вазирлар Маҳкамасининг 2021 йил 11 мартдаги 132-сон қарори. </vt:lpstr>
      <vt:lpstr>Қарорнинг таркибий қисми</vt:lpstr>
      <vt:lpstr>Қарор лойиҳаси</vt:lpstr>
      <vt:lpstr>Жамғарма маблағлари:</vt:lpstr>
      <vt:lpstr>2021 yil 1 sentabrdan boshlab:  bazaviy hisoblash miqdori – 270 000 soʻm etib belgilanadi. Mehnatga haq to‘lashning eng kam miqdori   (so‘m)-822  000</vt:lpstr>
      <vt:lpstr>Жамғарманинг даромад ва харажатлари йиллик параметрларини, уларнинг ижроси тўғрисидаги йиллик ҳисоботларни, йиллик иш режаларини тасдиқлаш ҳамда Жамғарма маблағларини шакллантириш ва улардан фойдаланиш билан боғлиқ бошқа ваколатлар «Ёшлар дафтари»га киритилган ёшларни қўллаб-қувватлаш жамғармаси Васийлик кенгаши (кейинги ўринларда — Васийлик кенгаши) томонидан амалга оширилади;</vt:lpstr>
      <vt:lpstr>Қўшимча иловалар:</vt:lpstr>
      <vt:lpstr>«Ёшлар дафтари»га киритилган ёшларни қўллаб-қувватлаш жамғармаси тўғрисида  НАМУНАВИЙ НИЗОМ</vt:lpstr>
      <vt:lpstr>«Ёшлар дафтари»га киритилган ёшларни қўллаб-қувватлаш жамғармаси тўғрисида  НАМУНАВИЙ НИЗОМ</vt:lpstr>
      <vt:lpstr>«Ёшлар дафтари»га киритилган ёшларни қўллаб-қувватлаш жамғармаси Васийлик кенгашининг НАМУНАВИЙ ТАРКИБИ:</vt:lpstr>
      <vt:lpstr>3-илова:</vt:lpstr>
      <vt:lpstr>3-илова: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Murotjon Islamov</dc:creator>
  <cp:lastModifiedBy>Murotjon Islamov</cp:lastModifiedBy>
  <cp:revision>37</cp:revision>
  <dcterms:modified xsi:type="dcterms:W3CDTF">2022-02-10T05:34:35Z</dcterms:modified>
</cp:coreProperties>
</file>