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4"/>
  </p:notesMasterIdLst>
  <p:handoutMasterIdLst>
    <p:handoutMasterId r:id="rId15"/>
  </p:handoutMasterIdLst>
  <p:sldIdLst>
    <p:sldId id="291" r:id="rId3"/>
    <p:sldId id="309" r:id="rId4"/>
    <p:sldId id="300" r:id="rId5"/>
    <p:sldId id="308" r:id="rId6"/>
    <p:sldId id="297" r:id="rId7"/>
    <p:sldId id="311" r:id="rId8"/>
    <p:sldId id="305" r:id="rId9"/>
    <p:sldId id="313" r:id="rId10"/>
    <p:sldId id="314" r:id="rId11"/>
    <p:sldId id="307" r:id="rId12"/>
    <p:sldId id="299" r:id="rId13"/>
  </p:sldIdLst>
  <p:sldSz cx="12192000" cy="6858000"/>
  <p:notesSz cx="9928225"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BF2"/>
    <a:srgbClr val="0065B3"/>
    <a:srgbClr val="FF6600"/>
    <a:srgbClr val="FFFD69"/>
    <a:srgbClr val="02A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8" autoAdjust="0"/>
    <p:restoredTop sz="94660"/>
  </p:normalViewPr>
  <p:slideViewPr>
    <p:cSldViewPr snapToGrid="0">
      <p:cViewPr varScale="1">
        <p:scale>
          <a:sx n="111" d="100"/>
          <a:sy n="111" d="100"/>
        </p:scale>
        <p:origin x="1014" y="114"/>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_____Microsoft_Excel.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Sheet1!$A$2:$A$15</cx:f>
        <cx:lvl ptCount="14">
          <cx:pt idx="0">Маънавият ва маърифат бўлими</cx:pt>
          <cx:pt idx="1">Юридик бўлими</cx:pt>
          <cx:pt idx="2">Академик бошқарув ва Абитуриентлар қабули бўлимлари  </cx:pt>
          <cx:pt idx="3">Ходимлар бўлими</cx:pt>
          <cx:pt idx="4">Иқтисодий прогнозлаштириш ва молиявий режалаштириш бўлими</cx:pt>
        </cx:lvl>
      </cx:strDim>
      <cx:numDim type="size">
        <cx:f>Sheet1!$B$2:$B$15</cx:f>
        <cx:lvl ptCount="14" formatCode="Основной">
          <cx:pt idx="0">190</cx:pt>
          <cx:pt idx="1">158</cx:pt>
          <cx:pt idx="2">34</cx:pt>
          <cx:pt idx="3">15</cx:pt>
          <cx:pt idx="4">1</cx:pt>
        </cx:lvl>
      </cx:numDim>
    </cx:data>
    <cx:data id="1">
      <cx:strDim type="cat">
        <cx:f>Sheet1!$A$2:$A$15</cx:f>
        <cx:lvl ptCount="14">
          <cx:pt idx="0">Маънавият ва маърифат бўлими</cx:pt>
          <cx:pt idx="1">Юридик бўлими</cx:pt>
          <cx:pt idx="2">Академик бошқарув ва Абитуриентлар қабули бўлимлари  </cx:pt>
          <cx:pt idx="3">Ходимлар бўлими</cx:pt>
          <cx:pt idx="4">Иқтисодий прогнозлаштириш ва молиявий режалаштириш бўлими</cx:pt>
        </cx:lvl>
      </cx:strDim>
      <cx:numDim type="size">
        <cx:f>Sheet1!$C$2:$C$16</cx:f>
        <cx:lvl ptCount="15" formatCode="Основной"/>
      </cx:numDim>
    </cx:data>
    <cx:data id="2">
      <cx:strDim type="cat">
        <cx:f>Sheet1!$A$2:$A$15</cx:f>
        <cx:lvl ptCount="14">
          <cx:pt idx="0">Маънавият ва маърифат бўлими</cx:pt>
          <cx:pt idx="1">Юридик бўлими</cx:pt>
          <cx:pt idx="2">Академик бошқарув ва Абитуриентлар қабули бўлимлари  </cx:pt>
          <cx:pt idx="3">Ходимлар бўлими</cx:pt>
          <cx:pt idx="4">Иқтисодий прогнозлаштириш ва молиявий режалаштириш бўлими</cx:pt>
        </cx:lvl>
      </cx:strDim>
      <cx:numDim type="size">
        <cx:f>Sheet1!$D$2:$D$16</cx:f>
        <cx:lvl ptCount="15" formatCode="Основной"/>
      </cx:numDim>
    </cx:data>
  </cx:chartData>
  <cx:chart>
    <cx:title pos="t" align="ctr" overlay="0">
      <cx:tx>
        <cx:rich>
          <a:bodyPr rot="0" spcFirstLastPara="1" vertOverflow="ellipsis" vert="horz" wrap="square" lIns="38100" tIns="19050" rIns="38100" bIns="19050" anchor="ctr" anchorCtr="1" compatLnSpc="0"/>
          <a:lstStyle/>
          <a:p>
            <a:pPr algn="ctr" rtl="0">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Book Antiqua" panose="02040602050305030304" pitchFamily="18" charset="0"/>
                <a:ea typeface="+mn-ea"/>
                <a:cs typeface="+mn-cs"/>
              </a:defRPr>
            </a:pPr>
            <a:r>
              <a:rPr kumimoji="0" lang="ru-RU" sz="2128" b="1" i="0" u="none" strike="noStrike" kern="1200" cap="none" spc="100" normalizeH="0" baseline="0" noProof="0" dirty="0" err="1" smtClean="0">
                <a:ln>
                  <a:noFill/>
                </a:ln>
                <a:solidFill>
                  <a:schemeClr val="tx1"/>
                </a:solidFill>
                <a:effectLst>
                  <a:outerShdw blurRad="50800" dist="38100" dir="5400000" algn="t" rotWithShape="0">
                    <a:prstClr val="black">
                      <a:alpha val="40000"/>
                    </a:prstClr>
                  </a:outerShdw>
                </a:effectLst>
                <a:uLnTx/>
                <a:uFillTx/>
                <a:latin typeface="Book Antiqua" panose="02040602050305030304" pitchFamily="18" charset="0"/>
              </a:rPr>
              <a:t>Бўлимлар</a:t>
            </a:r>
            <a:r>
              <a:rPr kumimoji="0" lang="ru-RU" sz="2128" b="1" i="0" u="none" strike="noStrike" kern="1200" cap="none" spc="100" normalizeH="0" baseline="0" noProof="0" dirty="0" smtClean="0">
                <a:ln>
                  <a:noFill/>
                </a:ln>
                <a:solidFill>
                  <a:schemeClr val="tx1"/>
                </a:solidFill>
                <a:effectLst>
                  <a:outerShdw blurRad="50800" dist="38100" dir="5400000" algn="t" rotWithShape="0">
                    <a:prstClr val="black">
                      <a:alpha val="40000"/>
                    </a:prstClr>
                  </a:outerShdw>
                </a:effectLst>
                <a:uLnTx/>
                <a:uFillTx/>
                <a:latin typeface="Book Antiqua" panose="02040602050305030304" pitchFamily="18" charset="0"/>
              </a:rPr>
              <a:t> </a:t>
            </a:r>
            <a:r>
              <a:rPr kumimoji="0" lang="ru-RU" sz="2128" b="1" i="0" u="none" strike="noStrike" kern="1200" cap="none" spc="100" normalizeH="0" baseline="0" noProof="0" dirty="0" err="1">
                <a:ln>
                  <a:noFill/>
                </a:ln>
                <a:solidFill>
                  <a:schemeClr val="tx1"/>
                </a:solidFill>
                <a:effectLst>
                  <a:outerShdw blurRad="50800" dist="38100" dir="5400000" algn="t" rotWithShape="0">
                    <a:prstClr val="black">
                      <a:alpha val="40000"/>
                    </a:prstClr>
                  </a:outerShdw>
                </a:effectLst>
                <a:uLnTx/>
                <a:uFillTx/>
                <a:latin typeface="Book Antiqua" panose="02040602050305030304" pitchFamily="18" charset="0"/>
              </a:rPr>
              <a:t>кесимида</a:t>
            </a:r>
            <a:r>
              <a:rPr kumimoji="0" lang="ru-RU" sz="2128" b="1" i="0" u="none" strike="noStrike" kern="1200" cap="none" spc="100" normalizeH="0" baseline="0" noProof="0" dirty="0">
                <a:ln>
                  <a:noFill/>
                </a:ln>
                <a:solidFill>
                  <a:schemeClr val="tx1"/>
                </a:solidFill>
                <a:effectLst>
                  <a:outerShdw blurRad="50800" dist="38100" dir="5400000" algn="t" rotWithShape="0">
                    <a:prstClr val="black">
                      <a:alpha val="40000"/>
                    </a:prstClr>
                  </a:outerShdw>
                </a:effectLst>
                <a:uLnTx/>
                <a:uFillTx/>
                <a:latin typeface="Book Antiqua" panose="02040602050305030304" pitchFamily="18" charset="0"/>
              </a:rPr>
              <a:t> </a:t>
            </a:r>
            <a:r>
              <a:rPr kumimoji="0" lang="ru-RU" sz="2128" b="1" i="0" u="none" strike="noStrike" kern="1200" cap="none" spc="100" normalizeH="0" baseline="0" noProof="0" dirty="0" err="1">
                <a:ln>
                  <a:noFill/>
                </a:ln>
                <a:solidFill>
                  <a:schemeClr val="tx1"/>
                </a:solidFill>
                <a:effectLst>
                  <a:outerShdw blurRad="50800" dist="38100" dir="5400000" algn="t" rotWithShape="0">
                    <a:prstClr val="black">
                      <a:alpha val="40000"/>
                    </a:prstClr>
                  </a:outerShdw>
                </a:effectLst>
                <a:uLnTx/>
                <a:uFillTx/>
                <a:latin typeface="Book Antiqua" panose="02040602050305030304" pitchFamily="18" charset="0"/>
              </a:rPr>
              <a:t>кўрадиган</a:t>
            </a:r>
            <a:r>
              <a:rPr kumimoji="0" lang="ru-RU" sz="2128" b="1" i="0" u="none" strike="noStrike" kern="1200" cap="none" spc="100" normalizeH="0" baseline="0" noProof="0" dirty="0">
                <a:ln>
                  <a:noFill/>
                </a:ln>
                <a:solidFill>
                  <a:schemeClr val="tx1"/>
                </a:solidFill>
                <a:effectLst>
                  <a:outerShdw blurRad="50800" dist="38100" dir="5400000" algn="t" rotWithShape="0">
                    <a:prstClr val="black">
                      <a:alpha val="40000"/>
                    </a:prstClr>
                  </a:outerShdw>
                </a:effectLst>
                <a:uLnTx/>
                <a:uFillTx/>
                <a:latin typeface="Book Antiqua" panose="02040602050305030304" pitchFamily="18" charset="0"/>
              </a:rPr>
              <a:t> </a:t>
            </a:r>
            <a:r>
              <a:rPr kumimoji="0" lang="ru-RU" sz="2128" b="1" i="0" u="none" strike="noStrike" kern="1200" cap="none" spc="100" normalizeH="0" baseline="0" noProof="0" dirty="0" err="1">
                <a:ln>
                  <a:noFill/>
                </a:ln>
                <a:solidFill>
                  <a:schemeClr val="tx1"/>
                </a:solidFill>
                <a:effectLst>
                  <a:outerShdw blurRad="50800" dist="38100" dir="5400000" algn="t" rotWithShape="0">
                    <a:prstClr val="black">
                      <a:alpha val="40000"/>
                    </a:prstClr>
                  </a:outerShdw>
                </a:effectLst>
                <a:uLnTx/>
                <a:uFillTx/>
                <a:latin typeface="Book Antiqua" panose="02040602050305030304" pitchFamily="18" charset="0"/>
              </a:rPr>
              <a:t>бўлсак</a:t>
            </a:r>
            <a:r>
              <a:rPr kumimoji="0" lang="ru-RU" sz="2128" b="1" i="0" u="none" strike="noStrike" kern="1200" cap="none" spc="100" normalizeH="0" baseline="0" noProof="0" dirty="0">
                <a:ln>
                  <a:noFill/>
                </a:ln>
                <a:solidFill>
                  <a:schemeClr val="tx1"/>
                </a:solidFill>
                <a:effectLst>
                  <a:outerShdw blurRad="50800" dist="38100" dir="5400000" algn="t" rotWithShape="0">
                    <a:prstClr val="black">
                      <a:alpha val="40000"/>
                    </a:prstClr>
                  </a:outerShdw>
                </a:effectLst>
                <a:uLnTx/>
                <a:uFillTx/>
                <a:latin typeface="Book Antiqua" panose="02040602050305030304" pitchFamily="18" charset="0"/>
              </a:rPr>
              <a:t>: </a:t>
            </a:r>
            <a:endParaRPr lang="en-US" baseline="0" dirty="0">
              <a:solidFill>
                <a:schemeClr val="tx1"/>
              </a:solidFill>
              <a:latin typeface="Book Antiqua" panose="02040602050305030304" pitchFamily="18" charset="0"/>
            </a:endParaRPr>
          </a:p>
        </cx:rich>
      </cx:tx>
      <cx: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a:innerShdw blurRad="114300">
            <a:prstClr val="black"/>
          </a:innerShdw>
        </a:effectLst>
      </cx:spPr>
    </cx:title>
    <cx:plotArea>
      <cx:plotAreaRegion>
        <cx:plotSurface>
          <cx:spPr>
            <a:gradFill>
              <a:gsLst>
                <a:gs pos="0">
                  <a:schemeClr val="accent3">
                    <a:lumMod val="67000"/>
                  </a:schemeClr>
                </a:gs>
                <a:gs pos="48000">
                  <a:schemeClr val="accent3">
                    <a:lumMod val="97000"/>
                    <a:lumOff val="3000"/>
                  </a:schemeClr>
                </a:gs>
                <a:gs pos="100000">
                  <a:schemeClr val="accent3">
                    <a:lumMod val="60000"/>
                    <a:lumOff val="40000"/>
                  </a:schemeClr>
                </a:gs>
              </a:gsLst>
              <a:lin ang="10800000" scaled="1"/>
            </a:gradFill>
            <a:effectLst>
              <a:innerShdw blurRad="114300">
                <a:prstClr val="black"/>
              </a:innerShdw>
            </a:effectLst>
          </cx:spPr>
        </cx:plotSurface>
        <cx:series layoutId="sunburst" uniqueId="{FC9B4D12-CC6B-4A39-B7E9-53AC5A78263A}" formatIdx="0">
          <cx:tx>
            <cx:txData>
              <cx:f>Sheet1!$B$1</cx:f>
              <cx:v>Series 1</cx:v>
            </cx:txData>
          </cx:tx>
          <cx:spPr>
            <a:effectLst>
              <a:glow rad="63500">
                <a:schemeClr val="accent1">
                  <a:satMod val="175000"/>
                  <a:alpha val="40000"/>
                </a:schemeClr>
              </a:glow>
            </a:effectLst>
          </cx:spPr>
          <cx:dataId val="0"/>
        </cx:series>
        <cx:series layoutId="sunburst" hidden="1" uniqueId="{08C46843-ABB8-4EA5-8B06-3E9C766AF304}" formatIdx="1">
          <cx:tx>
            <cx:txData>
              <cx:f>Sheet1!$C$1</cx:f>
              <cx:v>Столбец1</cx:v>
            </cx:txData>
          </cx:tx>
          <cx:dataLabels pos="ctr">
            <cx:visibility seriesName="0" categoryName="1" value="0"/>
          </cx:dataLabels>
          <cx:dataId val="1"/>
        </cx:series>
        <cx:series layoutId="sunburst" hidden="1" uniqueId="{1F6BD7EC-3488-4167-9BB7-F4BDDA37C7CB}" formatIdx="2">
          <cx:tx>
            <cx:txData>
              <cx:f>Sheet1!$D$1</cx:f>
              <cx:v>Столбец2</cx:v>
            </cx:txData>
          </cx:tx>
          <cx:dataLabels pos="ctr">
            <cx:visibility seriesName="0" categoryName="1" value="0"/>
          </cx:dataLabels>
          <cx:dataId val="2"/>
        </cx:series>
      </cx:plotAreaRegion>
    </cx:plotArea>
    <cx:legend pos="l" align="ctr" overlay="0">
      <cx: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8900000" scaled="1"/>
          <a:tileRect/>
        </a:gradFill>
        <a:effectLst>
          <a:innerShdw blurRad="114300">
            <a:prstClr val="black"/>
          </a:innerShdw>
        </a:effectLst>
      </cx:spPr>
      <cx:txPr>
        <a:bodyPr spcFirstLastPara="1" vertOverflow="ellipsis" wrap="square" lIns="0" tIns="0" rIns="0" bIns="0" anchor="ctr" anchorCtr="1"/>
        <a:lstStyle/>
        <a:p>
          <a:pPr>
            <a:defRPr baseline="0">
              <a:latin typeface="Book Antiqua" panose="02040602050305030304" pitchFamily="18" charset="0"/>
            </a:defRPr>
          </a:pPr>
          <a:endParaRPr lang="ru-RU" baseline="0">
            <a:latin typeface="Book Antiqua" panose="02040602050305030304" pitchFamily="18" charset="0"/>
          </a:endParaRPr>
        </a:p>
      </cx:txPr>
    </cx:legend>
  </cx:chart>
  <cx:spPr>
    <a:effectLst>
      <a:innerShdw blurRad="114300">
        <a:prstClr val="black"/>
      </a:innerShdw>
    </a:effectLst>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3">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lIns="38100" tIns="19050" rIns="38100" bIns="19050">
      <a:spAutoFit/>
    </cs:bodyPr>
  </cs:dataLabel>
  <cs:dataLabelCallout>
    <cs:lnRef idx="0"/>
    <cs:fillRef idx="0"/>
    <cs:effectRef idx="0"/>
    <cs:fontRef idx="minor">
      <a:schemeClr val="dk1">
        <a:lumMod val="75000"/>
        <a:lumOff val="25000"/>
      </a:schemeClr>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w="9525">
        <a:solidFill>
          <a:schemeClr val="phClr">
            <a:lumMod val="50000"/>
          </a:schemeClr>
        </a:solidFill>
      </a:ln>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dk1">
        <a:lumMod val="75000"/>
        <a:lumOff val="25000"/>
      </a:schemeClr>
    </cs:fontRef>
    <cs:defRPr sz="2200" b="1" kern="1200" baseline="0"/>
    <cs:body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231" cy="341064"/>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5623697" y="2"/>
            <a:ext cx="4302231" cy="341064"/>
          </a:xfrm>
          <a:prstGeom prst="rect">
            <a:avLst/>
          </a:prstGeom>
        </p:spPr>
        <p:txBody>
          <a:bodyPr vert="horz" lIns="91440" tIns="45720" rIns="91440" bIns="45720" rtlCol="0"/>
          <a:lstStyle>
            <a:lvl1pPr algn="r">
              <a:defRPr sz="1200"/>
            </a:lvl1pPr>
          </a:lstStyle>
          <a:p>
            <a:fld id="{097054FE-CF8D-4E28-9772-80FE104B2B55}" type="datetimeFigureOut">
              <a:rPr lang="ru-RU" smtClean="0"/>
              <a:t>02.03.2022</a:t>
            </a:fld>
            <a:endParaRPr lang="ru-RU"/>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8584730E-5F66-47C5-AD7D-757BA855DC20}" type="slidenum">
              <a:rPr lang="ru-RU" smtClean="0"/>
              <a:t>‹#›</a:t>
            </a:fld>
            <a:endParaRPr lang="ru-RU"/>
          </a:p>
        </p:txBody>
      </p:sp>
    </p:spTree>
    <p:extLst>
      <p:ext uri="{BB962C8B-B14F-4D97-AF65-F5344CB8AC3E}">
        <p14:creationId xmlns:p14="http://schemas.microsoft.com/office/powerpoint/2010/main" val="1699775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231" cy="341064"/>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5623697" y="2"/>
            <a:ext cx="4302231" cy="341064"/>
          </a:xfrm>
          <a:prstGeom prst="rect">
            <a:avLst/>
          </a:prstGeom>
        </p:spPr>
        <p:txBody>
          <a:bodyPr vert="horz" lIns="91440" tIns="45720" rIns="91440" bIns="45720" rtlCol="0"/>
          <a:lstStyle>
            <a:lvl1pPr algn="r">
              <a:defRPr sz="1200"/>
            </a:lvl1pPr>
          </a:lstStyle>
          <a:p>
            <a:fld id="{683EE458-6D47-412B-ACA3-96618DEEDCCB}" type="datetimeFigureOut">
              <a:rPr lang="ru-RU" smtClean="0"/>
              <a:t>02.03.2022</a:t>
            </a:fld>
            <a:endParaRPr lang="ru-RU"/>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3DCBD592-9163-450A-84D7-BA6BEBBEF558}" type="slidenum">
              <a:rPr lang="ru-RU" smtClean="0"/>
              <a:t>‹#›</a:t>
            </a:fld>
            <a:endParaRPr lang="ru-RU"/>
          </a:p>
        </p:txBody>
      </p:sp>
    </p:spTree>
    <p:extLst>
      <p:ext uri="{BB962C8B-B14F-4D97-AF65-F5344CB8AC3E}">
        <p14:creationId xmlns:p14="http://schemas.microsoft.com/office/powerpoint/2010/main" val="345406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28279A-0F57-4AF7-BC99-EA1C60E1B293}" type="slidenum">
              <a:rPr lang="ru-RU" smtClean="0"/>
              <a:t>1</a:t>
            </a:fld>
            <a:endParaRPr lang="ru-RU"/>
          </a:p>
        </p:txBody>
      </p:sp>
      <p:sp>
        <p:nvSpPr>
          <p:cNvPr id="5" name="Дата 4"/>
          <p:cNvSpPr>
            <a:spLocks noGrp="1"/>
          </p:cNvSpPr>
          <p:nvPr>
            <p:ph type="dt" idx="11"/>
          </p:nvPr>
        </p:nvSpPr>
        <p:spPr/>
        <p:txBody>
          <a:bodyPr/>
          <a:lstStyle/>
          <a:p>
            <a:fld id="{F618DD2E-BADB-41A7-A04A-E782B432D925}" type="datetime1">
              <a:rPr lang="ru-RU" smtClean="0"/>
              <a:t>02.03.2022</a:t>
            </a:fld>
            <a:endParaRPr lang="ru-RU"/>
          </a:p>
        </p:txBody>
      </p:sp>
    </p:spTree>
    <p:extLst>
      <p:ext uri="{BB962C8B-B14F-4D97-AF65-F5344CB8AC3E}">
        <p14:creationId xmlns:p14="http://schemas.microsoft.com/office/powerpoint/2010/main" val="387941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732E03D9-648F-4527-A52A-7685BC6DAA79}" type="datetime1">
              <a:rPr lang="ru-RU" smtClean="0"/>
              <a:t>02.03.2022</a:t>
            </a:fld>
            <a:endParaRPr lang="ru-RU"/>
          </a:p>
        </p:txBody>
      </p:sp>
      <p:sp>
        <p:nvSpPr>
          <p:cNvPr id="5" name="Footer Placeholder 4"/>
          <p:cNvSpPr>
            <a:spLocks noGrp="1"/>
          </p:cNvSpPr>
          <p:nvPr>
            <p:ph type="ftr" sz="quarter" idx="11"/>
          </p:nvPr>
        </p:nvSpPr>
        <p:spPr/>
        <p:txBody>
          <a:bodyPr/>
          <a:lstStyle/>
          <a:p>
            <a:r>
              <a:rPr lang="en-US"/>
              <a:t>ABM 64 - 22.03.16</a:t>
            </a:r>
            <a:endParaRPr lang="ru-RU"/>
          </a:p>
        </p:txBody>
      </p:sp>
      <p:sp>
        <p:nvSpPr>
          <p:cNvPr id="6" name="Slide Number Placeholder 5"/>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296503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8FF246E-FACF-45D8-8B47-30CBF1DCA499}" type="datetime1">
              <a:rPr lang="ru-RU" smtClean="0"/>
              <a:t>02.03.2022</a:t>
            </a:fld>
            <a:endParaRPr lang="ru-RU"/>
          </a:p>
        </p:txBody>
      </p:sp>
      <p:sp>
        <p:nvSpPr>
          <p:cNvPr id="5" name="Footer Placeholder 4"/>
          <p:cNvSpPr>
            <a:spLocks noGrp="1"/>
          </p:cNvSpPr>
          <p:nvPr>
            <p:ph type="ftr" sz="quarter" idx="11"/>
          </p:nvPr>
        </p:nvSpPr>
        <p:spPr/>
        <p:txBody>
          <a:bodyPr/>
          <a:lstStyle/>
          <a:p>
            <a:r>
              <a:rPr lang="en-US"/>
              <a:t>ABM 64 - 22.03.16</a:t>
            </a:r>
            <a:endParaRPr lang="ru-RU"/>
          </a:p>
        </p:txBody>
      </p:sp>
      <p:sp>
        <p:nvSpPr>
          <p:cNvPr id="6" name="Slide Number Placeholder 5"/>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62420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B413D7E6-75A0-4722-A554-FABCA1992F77}" type="datetime1">
              <a:rPr lang="ru-RU" smtClean="0"/>
              <a:t>02.03.2022</a:t>
            </a:fld>
            <a:endParaRPr lang="ru-RU"/>
          </a:p>
        </p:txBody>
      </p:sp>
      <p:sp>
        <p:nvSpPr>
          <p:cNvPr id="5" name="Footer Placeholder 4"/>
          <p:cNvSpPr>
            <a:spLocks noGrp="1"/>
          </p:cNvSpPr>
          <p:nvPr>
            <p:ph type="ftr" sz="quarter" idx="11"/>
          </p:nvPr>
        </p:nvSpPr>
        <p:spPr/>
        <p:txBody>
          <a:bodyPr/>
          <a:lstStyle/>
          <a:p>
            <a:r>
              <a:rPr lang="en-US"/>
              <a:t>ABM 64 - 22.03.16</a:t>
            </a:r>
            <a:endParaRPr lang="ru-RU"/>
          </a:p>
        </p:txBody>
      </p:sp>
      <p:sp>
        <p:nvSpPr>
          <p:cNvPr id="6" name="Slide Number Placeholder 5"/>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5470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732E03D9-648F-4527-A52A-7685BC6DAA79}" type="datetime1">
              <a:rPr lang="ru-RU">
                <a:solidFill>
                  <a:prstClr val="black">
                    <a:tint val="75000"/>
                  </a:prstClr>
                </a:solidFill>
              </a:rPr>
              <a:pPr/>
              <a:t>02.03.2022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746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ACFDCC0D-FAE6-45F4-94AD-F2B26EA10449}" type="datetime1">
              <a:rPr lang="ru-RU">
                <a:solidFill>
                  <a:prstClr val="black">
                    <a:tint val="75000"/>
                  </a:prstClr>
                </a:solidFill>
              </a:rPr>
              <a:pPr/>
              <a:t>02.03.2022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8591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7E83B-A811-49A3-ABE9-547254775033}" type="datetime1">
              <a:rPr lang="ru-RU">
                <a:solidFill>
                  <a:prstClr val="black">
                    <a:tint val="75000"/>
                  </a:prstClr>
                </a:solidFill>
              </a:rPr>
              <a:pPr/>
              <a:t>02.03.2022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682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0E6672CA-096B-422B-A851-CB659CC23343}" type="datetime1">
              <a:rPr lang="ru-RU">
                <a:solidFill>
                  <a:prstClr val="black">
                    <a:tint val="75000"/>
                  </a:prstClr>
                </a:solidFill>
              </a:rPr>
              <a:pPr/>
              <a:t>02.03.2022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791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64C0BC75-BDE5-43A4-883F-C433261D2F0D}" type="datetime1">
              <a:rPr lang="ru-RU">
                <a:solidFill>
                  <a:prstClr val="black">
                    <a:tint val="75000"/>
                  </a:prstClr>
                </a:solidFill>
              </a:rPr>
              <a:pPr/>
              <a:t>02.03.2022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7409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F25C5BB3-4306-4A92-B654-78DAB6AD537A}" type="datetime1">
              <a:rPr lang="ru-RU">
                <a:solidFill>
                  <a:prstClr val="black">
                    <a:tint val="75000"/>
                  </a:prstClr>
                </a:solidFill>
              </a:rPr>
              <a:pPr/>
              <a:t>02.03.2022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2757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0A975-6E3E-4035-98F4-9919BD0D17E7}" type="datetime1">
              <a:rPr lang="ru-RU">
                <a:solidFill>
                  <a:prstClr val="black">
                    <a:tint val="75000"/>
                  </a:prstClr>
                </a:solidFill>
              </a:rPr>
              <a:pPr/>
              <a:t>02.03.2022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320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85BBE-B17B-4BC7-A53C-BB14EE3BE1FA}" type="datetime1">
              <a:rPr lang="ru-RU">
                <a:solidFill>
                  <a:prstClr val="black">
                    <a:tint val="75000"/>
                  </a:prstClr>
                </a:solidFill>
              </a:rPr>
              <a:pPr/>
              <a:t>02.03.2022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39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ACFDCC0D-FAE6-45F4-94AD-F2B26EA10449}" type="datetime1">
              <a:rPr lang="ru-RU" smtClean="0"/>
              <a:t>02.03.2022</a:t>
            </a:fld>
            <a:endParaRPr lang="ru-RU"/>
          </a:p>
        </p:txBody>
      </p:sp>
      <p:sp>
        <p:nvSpPr>
          <p:cNvPr id="5" name="Footer Placeholder 4"/>
          <p:cNvSpPr>
            <a:spLocks noGrp="1"/>
          </p:cNvSpPr>
          <p:nvPr>
            <p:ph type="ftr" sz="quarter" idx="11"/>
          </p:nvPr>
        </p:nvSpPr>
        <p:spPr/>
        <p:txBody>
          <a:bodyPr/>
          <a:lstStyle/>
          <a:p>
            <a:r>
              <a:rPr lang="en-US"/>
              <a:t>ABM 64 - 22.03.16</a:t>
            </a:r>
            <a:endParaRPr lang="ru-RU"/>
          </a:p>
        </p:txBody>
      </p:sp>
      <p:sp>
        <p:nvSpPr>
          <p:cNvPr id="6" name="Slide Number Placeholder 5"/>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4235637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05D4D-4258-413F-8DF7-1FEEACDD0767}" type="datetime1">
              <a:rPr lang="ru-RU">
                <a:solidFill>
                  <a:prstClr val="black">
                    <a:tint val="75000"/>
                  </a:prstClr>
                </a:solidFill>
              </a:rPr>
              <a:pPr/>
              <a:t>02.03.2022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6639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8FF246E-FACF-45D8-8B47-30CBF1DCA499}" type="datetime1">
              <a:rPr lang="ru-RU">
                <a:solidFill>
                  <a:prstClr val="black">
                    <a:tint val="75000"/>
                  </a:prstClr>
                </a:solidFill>
              </a:rPr>
              <a:pPr/>
              <a:t>02.03.2022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282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B413D7E6-75A0-4722-A554-FABCA1992F77}" type="datetime1">
              <a:rPr lang="ru-RU">
                <a:solidFill>
                  <a:prstClr val="black">
                    <a:tint val="75000"/>
                  </a:prstClr>
                </a:solidFill>
              </a:rPr>
              <a:pPr/>
              <a:t>02.03.2022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ABM 64 - 22.03.16</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65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7E83B-A811-49A3-ABE9-547254775033}" type="datetime1">
              <a:rPr lang="ru-RU" smtClean="0"/>
              <a:t>02.03.2022</a:t>
            </a:fld>
            <a:endParaRPr lang="ru-RU"/>
          </a:p>
        </p:txBody>
      </p:sp>
      <p:sp>
        <p:nvSpPr>
          <p:cNvPr id="5" name="Footer Placeholder 4"/>
          <p:cNvSpPr>
            <a:spLocks noGrp="1"/>
          </p:cNvSpPr>
          <p:nvPr>
            <p:ph type="ftr" sz="quarter" idx="11"/>
          </p:nvPr>
        </p:nvSpPr>
        <p:spPr/>
        <p:txBody>
          <a:bodyPr/>
          <a:lstStyle/>
          <a:p>
            <a:r>
              <a:rPr lang="en-US"/>
              <a:t>ABM 64 - 22.03.16</a:t>
            </a:r>
            <a:endParaRPr lang="ru-RU"/>
          </a:p>
        </p:txBody>
      </p:sp>
      <p:sp>
        <p:nvSpPr>
          <p:cNvPr id="6" name="Slide Number Placeholder 5"/>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399488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0E6672CA-096B-422B-A851-CB659CC23343}" type="datetime1">
              <a:rPr lang="ru-RU" smtClean="0"/>
              <a:t>02.03.2022</a:t>
            </a:fld>
            <a:endParaRPr lang="ru-RU"/>
          </a:p>
        </p:txBody>
      </p:sp>
      <p:sp>
        <p:nvSpPr>
          <p:cNvPr id="6" name="Footer Placeholder 5"/>
          <p:cNvSpPr>
            <a:spLocks noGrp="1"/>
          </p:cNvSpPr>
          <p:nvPr>
            <p:ph type="ftr" sz="quarter" idx="11"/>
          </p:nvPr>
        </p:nvSpPr>
        <p:spPr/>
        <p:txBody>
          <a:bodyPr/>
          <a:lstStyle/>
          <a:p>
            <a:r>
              <a:rPr lang="en-US"/>
              <a:t>ABM 64 - 22.03.16</a:t>
            </a:r>
            <a:endParaRPr lang="ru-RU"/>
          </a:p>
        </p:txBody>
      </p:sp>
      <p:sp>
        <p:nvSpPr>
          <p:cNvPr id="7" name="Slide Number Placeholder 6"/>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362937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64C0BC75-BDE5-43A4-883F-C433261D2F0D}" type="datetime1">
              <a:rPr lang="ru-RU" smtClean="0"/>
              <a:t>02.03.2022</a:t>
            </a:fld>
            <a:endParaRPr lang="ru-RU"/>
          </a:p>
        </p:txBody>
      </p:sp>
      <p:sp>
        <p:nvSpPr>
          <p:cNvPr id="8" name="Footer Placeholder 7"/>
          <p:cNvSpPr>
            <a:spLocks noGrp="1"/>
          </p:cNvSpPr>
          <p:nvPr>
            <p:ph type="ftr" sz="quarter" idx="11"/>
          </p:nvPr>
        </p:nvSpPr>
        <p:spPr/>
        <p:txBody>
          <a:bodyPr/>
          <a:lstStyle/>
          <a:p>
            <a:r>
              <a:rPr lang="en-US"/>
              <a:t>ABM 64 - 22.03.16</a:t>
            </a:r>
            <a:endParaRPr lang="ru-RU"/>
          </a:p>
        </p:txBody>
      </p:sp>
      <p:sp>
        <p:nvSpPr>
          <p:cNvPr id="9" name="Slide Number Placeholder 8"/>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196498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F25C5BB3-4306-4A92-B654-78DAB6AD537A}" type="datetime1">
              <a:rPr lang="ru-RU" smtClean="0"/>
              <a:t>02.03.2022</a:t>
            </a:fld>
            <a:endParaRPr lang="ru-RU"/>
          </a:p>
        </p:txBody>
      </p:sp>
      <p:sp>
        <p:nvSpPr>
          <p:cNvPr id="4" name="Footer Placeholder 3"/>
          <p:cNvSpPr>
            <a:spLocks noGrp="1"/>
          </p:cNvSpPr>
          <p:nvPr>
            <p:ph type="ftr" sz="quarter" idx="11"/>
          </p:nvPr>
        </p:nvSpPr>
        <p:spPr/>
        <p:txBody>
          <a:bodyPr/>
          <a:lstStyle/>
          <a:p>
            <a:r>
              <a:rPr lang="en-US"/>
              <a:t>ABM 64 - 22.03.16</a:t>
            </a:r>
            <a:endParaRPr lang="ru-RU"/>
          </a:p>
        </p:txBody>
      </p:sp>
      <p:sp>
        <p:nvSpPr>
          <p:cNvPr id="5" name="Slide Number Placeholder 4"/>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62207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0A975-6E3E-4035-98F4-9919BD0D17E7}" type="datetime1">
              <a:rPr lang="ru-RU" smtClean="0"/>
              <a:t>02.03.2022</a:t>
            </a:fld>
            <a:endParaRPr lang="ru-RU"/>
          </a:p>
        </p:txBody>
      </p:sp>
      <p:sp>
        <p:nvSpPr>
          <p:cNvPr id="3" name="Footer Placeholder 2"/>
          <p:cNvSpPr>
            <a:spLocks noGrp="1"/>
          </p:cNvSpPr>
          <p:nvPr>
            <p:ph type="ftr" sz="quarter" idx="11"/>
          </p:nvPr>
        </p:nvSpPr>
        <p:spPr/>
        <p:txBody>
          <a:bodyPr/>
          <a:lstStyle/>
          <a:p>
            <a:r>
              <a:rPr lang="en-US"/>
              <a:t>ABM 64 - 22.03.16</a:t>
            </a:r>
            <a:endParaRPr lang="ru-RU"/>
          </a:p>
        </p:txBody>
      </p:sp>
      <p:sp>
        <p:nvSpPr>
          <p:cNvPr id="4" name="Slide Number Placeholder 3"/>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277253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85BBE-B17B-4BC7-A53C-BB14EE3BE1FA}" type="datetime1">
              <a:rPr lang="ru-RU" smtClean="0"/>
              <a:t>02.03.2022</a:t>
            </a:fld>
            <a:endParaRPr lang="ru-RU"/>
          </a:p>
        </p:txBody>
      </p:sp>
      <p:sp>
        <p:nvSpPr>
          <p:cNvPr id="6" name="Footer Placeholder 5"/>
          <p:cNvSpPr>
            <a:spLocks noGrp="1"/>
          </p:cNvSpPr>
          <p:nvPr>
            <p:ph type="ftr" sz="quarter" idx="11"/>
          </p:nvPr>
        </p:nvSpPr>
        <p:spPr/>
        <p:txBody>
          <a:bodyPr/>
          <a:lstStyle/>
          <a:p>
            <a:r>
              <a:rPr lang="en-US"/>
              <a:t>ABM 64 - 22.03.16</a:t>
            </a:r>
            <a:endParaRPr lang="ru-RU"/>
          </a:p>
        </p:txBody>
      </p:sp>
      <p:sp>
        <p:nvSpPr>
          <p:cNvPr id="7" name="Slide Number Placeholder 6"/>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122397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05D4D-4258-413F-8DF7-1FEEACDD0767}" type="datetime1">
              <a:rPr lang="ru-RU" smtClean="0"/>
              <a:t>02.03.2022</a:t>
            </a:fld>
            <a:endParaRPr lang="ru-RU"/>
          </a:p>
        </p:txBody>
      </p:sp>
      <p:sp>
        <p:nvSpPr>
          <p:cNvPr id="6" name="Footer Placeholder 5"/>
          <p:cNvSpPr>
            <a:spLocks noGrp="1"/>
          </p:cNvSpPr>
          <p:nvPr>
            <p:ph type="ftr" sz="quarter" idx="11"/>
          </p:nvPr>
        </p:nvSpPr>
        <p:spPr/>
        <p:txBody>
          <a:bodyPr/>
          <a:lstStyle/>
          <a:p>
            <a:r>
              <a:rPr lang="en-US"/>
              <a:t>ABM 64 - 22.03.16</a:t>
            </a:r>
            <a:endParaRPr lang="ru-RU"/>
          </a:p>
        </p:txBody>
      </p:sp>
      <p:sp>
        <p:nvSpPr>
          <p:cNvPr id="7" name="Slide Number Placeholder 6"/>
          <p:cNvSpPr>
            <a:spLocks noGrp="1"/>
          </p:cNvSpPr>
          <p:nvPr>
            <p:ph type="sldNum" sz="quarter" idx="12"/>
          </p:nvPr>
        </p:nvSpPr>
        <p:spPr/>
        <p:txBody>
          <a:bodyPr/>
          <a:lstStyle/>
          <a:p>
            <a:fld id="{2FB1D521-E574-413A-BA37-B7B7A1774A91}" type="slidenum">
              <a:rPr lang="ru-RU" smtClean="0"/>
              <a:t>‹#›</a:t>
            </a:fld>
            <a:endParaRPr lang="ru-RU"/>
          </a:p>
        </p:txBody>
      </p:sp>
    </p:spTree>
    <p:extLst>
      <p:ext uri="{BB962C8B-B14F-4D97-AF65-F5344CB8AC3E}">
        <p14:creationId xmlns:p14="http://schemas.microsoft.com/office/powerpoint/2010/main" val="223259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F1825-6AAF-4D6E-8383-71BCD2849B18}" type="datetime1">
              <a:rPr lang="ru-RU" smtClean="0"/>
              <a:t>02.03.2022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ABM 64 - 22.03.16</a:t>
            </a: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1D521-E574-413A-BA37-B7B7A1774A91}" type="slidenum">
              <a:rPr lang="ru-RU" smtClean="0"/>
              <a:t>‹#›</a:t>
            </a:fld>
            <a:endParaRPr lang="ru-RU"/>
          </a:p>
        </p:txBody>
      </p:sp>
    </p:spTree>
    <p:extLst>
      <p:ext uri="{BB962C8B-B14F-4D97-AF65-F5344CB8AC3E}">
        <p14:creationId xmlns:p14="http://schemas.microsoft.com/office/powerpoint/2010/main" val="176468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F1825-6AAF-4D6E-8383-71BCD2849B18}" type="datetime1">
              <a:rPr lang="ru-RU">
                <a:solidFill>
                  <a:prstClr val="black">
                    <a:tint val="75000"/>
                  </a:prstClr>
                </a:solidFill>
              </a:rPr>
              <a:pPr/>
              <a:t>02.03.2022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ABM 64 - 22.03.16</a:t>
            </a:r>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1D521-E574-413A-BA37-B7B7A1774A9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6221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extBox 7"/>
          <p:cNvSpPr txBox="1"/>
          <p:nvPr/>
        </p:nvSpPr>
        <p:spPr>
          <a:xfrm>
            <a:off x="5355750" y="6423268"/>
            <a:ext cx="1731564" cy="307777"/>
          </a:xfrm>
          <a:prstGeom prst="rect">
            <a:avLst/>
          </a:prstGeom>
          <a:noFill/>
        </p:spPr>
        <p:txBody>
          <a:bodyPr wrap="none" rtlCol="0">
            <a:spAutoFit/>
          </a:bodyPr>
          <a:lstStyle/>
          <a:p>
            <a:pPr algn="ctr"/>
            <a:r>
              <a:rPr lang="en-US" sz="1400" b="1" dirty="0">
                <a:latin typeface="Book Antiqua" panose="02040602050305030304" pitchFamily="18" charset="0"/>
                <a:cs typeface="Times New Roman" pitchFamily="18" charset="0"/>
              </a:rPr>
              <a:t>TO</a:t>
            </a:r>
            <a:r>
              <a:rPr lang="uz-Cyrl-UZ" sz="1400" b="1" dirty="0">
                <a:latin typeface="Book Antiqua" panose="02040602050305030304" pitchFamily="18" charset="0"/>
                <a:cs typeface="Times New Roman" pitchFamily="18" charset="0"/>
              </a:rPr>
              <a:t>ШКЕНТ</a:t>
            </a:r>
            <a:r>
              <a:rPr lang="en-US" sz="1400" b="1" dirty="0">
                <a:latin typeface="Book Antiqua" panose="02040602050305030304" pitchFamily="18" charset="0"/>
                <a:cs typeface="Times New Roman" pitchFamily="18" charset="0"/>
              </a:rPr>
              <a:t> </a:t>
            </a:r>
            <a:r>
              <a:rPr lang="en-US" sz="1400" b="1" dirty="0" smtClean="0">
                <a:latin typeface="Book Antiqua" panose="02040602050305030304" pitchFamily="18" charset="0"/>
                <a:cs typeface="Times New Roman" pitchFamily="18" charset="0"/>
              </a:rPr>
              <a:t>- 2022</a:t>
            </a:r>
            <a:endParaRPr lang="ru-RU" sz="1400" b="1" dirty="0">
              <a:latin typeface="Book Antiqua" panose="02040602050305030304" pitchFamily="18" charset="0"/>
              <a:cs typeface="Times New Roman" pitchFamily="18" charset="0"/>
            </a:endParaRPr>
          </a:p>
        </p:txBody>
      </p:sp>
      <p:sp>
        <p:nvSpPr>
          <p:cNvPr id="4" name="TextBox 3"/>
          <p:cNvSpPr txBox="1"/>
          <p:nvPr/>
        </p:nvSpPr>
        <p:spPr>
          <a:xfrm>
            <a:off x="0" y="2839371"/>
            <a:ext cx="12192000" cy="1723549"/>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50000" r="50000" b="50000"/>
            </a:path>
            <a:tileRect/>
          </a:gradFill>
          <a:effectLst>
            <a:innerShdw blurRad="114300">
              <a:prstClr val="black"/>
            </a:innerShdw>
          </a:effectLst>
        </p:spPr>
        <p:txBody>
          <a:bodyPr wrap="square" rtlCol="0">
            <a:spAutoFit/>
          </a:bodyPr>
          <a:lstStyle/>
          <a:p>
            <a:pPr algn="ctr"/>
            <a:endParaRPr lang="ru-RU" sz="1600" b="1" dirty="0">
              <a:latin typeface="Book Antiqua" panose="02040602050305030304" pitchFamily="18" charset="0"/>
              <a:cs typeface="Times New Roman" pitchFamily="18" charset="0"/>
            </a:endParaRPr>
          </a:p>
          <a:p>
            <a:pPr algn="ctr"/>
            <a:r>
              <a:rPr lang="ru-RU" b="1" dirty="0">
                <a:latin typeface="Book Antiqua" panose="02040602050305030304" pitchFamily="18" charset="0"/>
                <a:cs typeface="Times New Roman" pitchFamily="18" charset="0"/>
              </a:rPr>
              <a:t>ЎЗБЕКИСТОН РЕСПУБЛИКАСИ АХБОРОТ ТЕХНОЛОГИЯЛАРИ</a:t>
            </a:r>
          </a:p>
          <a:p>
            <a:pPr algn="ctr"/>
            <a:r>
              <a:rPr lang="ru-RU" b="1" dirty="0">
                <a:latin typeface="Book Antiqua" panose="02040602050305030304" pitchFamily="18" charset="0"/>
                <a:cs typeface="Times New Roman" pitchFamily="18" charset="0"/>
              </a:rPr>
              <a:t>ВА КОММУНИКАЦИЯЛАРИНИ РИВОЖЛАНТИРИШ ВАЗИРЛИГИ</a:t>
            </a:r>
          </a:p>
          <a:p>
            <a:pPr algn="ctr"/>
            <a:r>
              <a:rPr lang="uz-Cyrl-UZ" b="1" dirty="0">
                <a:latin typeface="Book Antiqua" panose="02040602050305030304" pitchFamily="18" charset="0"/>
                <a:cs typeface="Times New Roman" pitchFamily="18" charset="0"/>
              </a:rPr>
              <a:t>ТОШКЕНТ ША</a:t>
            </a:r>
            <a:r>
              <a:rPr lang="uz-Cyrl-UZ" sz="2000" b="1" dirty="0">
                <a:latin typeface="Book Antiqua" panose="02040602050305030304" pitchFamily="18" charset="0"/>
                <a:cs typeface="Times New Roman" pitchFamily="18" charset="0"/>
              </a:rPr>
              <a:t>Ҳ</a:t>
            </a:r>
            <a:r>
              <a:rPr lang="uz-Cyrl-UZ" b="1" dirty="0">
                <a:latin typeface="Book Antiqua" panose="02040602050305030304" pitchFamily="18" charset="0"/>
                <a:cs typeface="Times New Roman" pitchFamily="18" charset="0"/>
              </a:rPr>
              <a:t>РИДАГИ ИН</a:t>
            </a:r>
            <a:r>
              <a:rPr lang="uz-Cyrl-UZ" sz="2000" b="1" dirty="0">
                <a:latin typeface="Book Antiqua" panose="02040602050305030304" pitchFamily="18" charset="0"/>
                <a:cs typeface="Times New Roman" pitchFamily="18" charset="0"/>
              </a:rPr>
              <a:t>Ҳ</a:t>
            </a:r>
            <a:r>
              <a:rPr lang="uz-Cyrl-UZ" b="1" dirty="0">
                <a:latin typeface="Book Antiqua" panose="02040602050305030304" pitchFamily="18" charset="0"/>
                <a:cs typeface="Times New Roman" pitchFamily="18" charset="0"/>
              </a:rPr>
              <a:t>А УНИВЕРСИТЕТИ</a:t>
            </a:r>
          </a:p>
          <a:p>
            <a:pPr algn="ctr"/>
            <a:r>
              <a:rPr lang="ru-RU" b="1" dirty="0" smtClean="0">
                <a:latin typeface="Book Antiqua" panose="02040602050305030304" pitchFamily="18" charset="0"/>
                <a:cs typeface="Times New Roman" pitchFamily="18" charset="0"/>
              </a:rPr>
              <a:t>МОНИТОРИНГ ВА ИЖРО НАЗОРАТИ БЎЛИМИ</a:t>
            </a:r>
          </a:p>
          <a:p>
            <a:pPr algn="ctr"/>
            <a:endParaRPr lang="ru-RU" sz="1600" b="1" dirty="0">
              <a:latin typeface="Book Antiqua" panose="02040602050305030304" pitchFamily="18" charset="0"/>
              <a:cs typeface="Times New Roman" pitchFamily="18" charset="0"/>
            </a:endParaRPr>
          </a:p>
        </p:txBody>
      </p:sp>
      <p:grpSp>
        <p:nvGrpSpPr>
          <p:cNvPr id="10" name="Группа 9"/>
          <p:cNvGrpSpPr/>
          <p:nvPr/>
        </p:nvGrpSpPr>
        <p:grpSpPr>
          <a:xfrm>
            <a:off x="197289" y="6449926"/>
            <a:ext cx="1353179" cy="334472"/>
            <a:chOff x="10255689" y="6456617"/>
            <a:chExt cx="1353179" cy="334472"/>
          </a:xfrm>
        </p:grpSpPr>
        <p:pic>
          <p:nvPicPr>
            <p:cNvPr id="1036" name="Picture 12" descr="Calendar Icon Png For Android | Calendar icon, Calendar icon png, Free  calendar template"/>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7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55689" y="6456617"/>
              <a:ext cx="301474" cy="3014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16289" y="6483312"/>
              <a:ext cx="992579" cy="307777"/>
            </a:xfrm>
            <a:prstGeom prst="rect">
              <a:avLst/>
            </a:prstGeom>
            <a:noFill/>
          </p:spPr>
          <p:txBody>
            <a:bodyPr wrap="none" rtlCol="0">
              <a:spAutoFit/>
            </a:bodyPr>
            <a:lstStyle/>
            <a:p>
              <a:pPr algn="ctr"/>
              <a:r>
                <a:rPr lang="en-US" sz="1400" b="1" dirty="0" smtClean="0">
                  <a:latin typeface="Book Antiqua" panose="02040602050305030304" pitchFamily="18" charset="0"/>
                </a:rPr>
                <a:t>02.03.2022</a:t>
              </a:r>
              <a:endParaRPr lang="ru-RU" sz="1400" b="1" dirty="0">
                <a:latin typeface="Book Antiqua" panose="02040602050305030304" pitchFamily="18" charset="0"/>
              </a:endParaRPr>
            </a:p>
          </p:txBody>
        </p:sp>
      </p:grpSp>
      <p:sp>
        <p:nvSpPr>
          <p:cNvPr id="15" name="TextBox 14"/>
          <p:cNvSpPr txBox="1"/>
          <p:nvPr/>
        </p:nvSpPr>
        <p:spPr>
          <a:xfrm>
            <a:off x="8879824" y="6337008"/>
            <a:ext cx="3156633" cy="461665"/>
          </a:xfrm>
          <a:prstGeom prst="rect">
            <a:avLst/>
          </a:prstGeom>
          <a:noFill/>
          <a:effectLst>
            <a:innerShdw blurRad="114300">
              <a:prstClr val="black"/>
            </a:innerShdw>
          </a:effectLst>
        </p:spPr>
        <p:txBody>
          <a:bodyPr wrap="none" rtlCol="0">
            <a:spAutoFit/>
          </a:bodyPr>
          <a:lstStyle/>
          <a:p>
            <a:r>
              <a:rPr lang="ru-RU" sz="1200" b="1" dirty="0" smtClean="0">
                <a:latin typeface="Book Antiqua" panose="02040602050305030304" pitchFamily="18" charset="0"/>
                <a:cs typeface="Times New Roman" pitchFamily="18" charset="0"/>
              </a:rPr>
              <a:t>МОНИТОРИНГ ВА ИЖРО НАЗОРАТИ</a:t>
            </a:r>
            <a:br>
              <a:rPr lang="ru-RU" sz="1200" b="1" dirty="0" smtClean="0">
                <a:latin typeface="Book Antiqua" panose="02040602050305030304" pitchFamily="18" charset="0"/>
                <a:cs typeface="Times New Roman" pitchFamily="18" charset="0"/>
              </a:rPr>
            </a:br>
            <a:r>
              <a:rPr lang="ru-RU" sz="1200" b="1" dirty="0" smtClean="0">
                <a:latin typeface="Book Antiqua" panose="02040602050305030304" pitchFamily="18" charset="0"/>
                <a:cs typeface="Times New Roman" pitchFamily="18" charset="0"/>
              </a:rPr>
              <a:t>БЎЛИМИ</a:t>
            </a:r>
            <a:r>
              <a:rPr lang="uz-Cyrl-UZ" sz="1200" b="1" dirty="0" smtClean="0">
                <a:latin typeface="Book Antiqua" panose="02040602050305030304" pitchFamily="18" charset="0"/>
                <a:cs typeface="Times New Roman" pitchFamily="18" charset="0"/>
              </a:rPr>
              <a:t> БОШЛИҒИ: Т.МАТЧАНОВ</a:t>
            </a:r>
            <a:endParaRPr lang="ru-RU" sz="1200" b="1" dirty="0">
              <a:latin typeface="Book Antiqua" panose="02040602050305030304" pitchFamily="18" charset="0"/>
              <a:cs typeface="Times New Roman" pitchFamily="18" charset="0"/>
            </a:endParaRPr>
          </a:p>
        </p:txBody>
      </p:sp>
      <p:sp>
        <p:nvSpPr>
          <p:cNvPr id="14" name="TextBox 13"/>
          <p:cNvSpPr txBox="1"/>
          <p:nvPr/>
        </p:nvSpPr>
        <p:spPr>
          <a:xfrm>
            <a:off x="1" y="4431250"/>
            <a:ext cx="12192000" cy="46166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innerShdw blurRad="114300">
              <a:prstClr val="black"/>
            </a:innerShdw>
          </a:effectLst>
        </p:spPr>
        <p:txBody>
          <a:bodyPr wrap="square" rtlCol="0">
            <a:spAutoFit/>
          </a:bodyPr>
          <a:lstStyle/>
          <a:p>
            <a:pPr algn="ctr"/>
            <a:r>
              <a:rPr lang="uz-Cyrl-UZ" sz="2400" dirty="0" smtClean="0">
                <a:latin typeface="Book Antiqua" panose="02040602050305030304" pitchFamily="18" charset="0"/>
              </a:rPr>
              <a:t>ПОЧТА АЛОҚАСИ БЎЙИЧА ҚОНУН ҲУЖЖАТЛАРНИНГ МАЗМУН</a:t>
            </a:r>
            <a:r>
              <a:rPr lang="uz-Cyrl-UZ" sz="2400" dirty="0" smtClean="0">
                <a:latin typeface="Book Antiqua" panose="02040602050305030304" pitchFamily="18" charset="0"/>
                <a:cs typeface="Arial" panose="020B0604020202020204" pitchFamily="34" charset="0"/>
              </a:rPr>
              <a:t>-</a:t>
            </a:r>
            <a:r>
              <a:rPr lang="uz-Cyrl-UZ" sz="2400" dirty="0" smtClean="0">
                <a:latin typeface="Book Antiqua" panose="02040602050305030304" pitchFamily="18" charset="0"/>
              </a:rPr>
              <a:t>МОҲИЯТИ </a:t>
            </a:r>
            <a:endParaRPr lang="ru-RU" sz="2400" dirty="0">
              <a:latin typeface="Book Antiqua" panose="02040602050305030304" pitchFamily="18" charset="0"/>
            </a:endParaRPr>
          </a:p>
        </p:txBody>
      </p:sp>
      <p:pic>
        <p:nvPicPr>
          <p:cNvPr id="2" name="Рисунок 1"/>
          <p:cNvPicPr>
            <a:picLocks noChangeAspect="1"/>
          </p:cNvPicPr>
          <p:nvPr/>
        </p:nvPicPr>
        <p:blipFill>
          <a:blip r:embed="rId5"/>
          <a:stretch>
            <a:fillRect/>
          </a:stretch>
        </p:blipFill>
        <p:spPr>
          <a:xfrm>
            <a:off x="4846401" y="251534"/>
            <a:ext cx="2493896" cy="2399787"/>
          </a:xfrm>
          <a:prstGeom prst="ellipse">
            <a:avLst/>
          </a:prstGeom>
          <a:ln w="190500" cap="rnd">
            <a:solidFill>
              <a:srgbClr val="C8C6BD"/>
            </a:solidFill>
            <a:prstDash val="solid"/>
          </a:ln>
          <a:effectLst>
            <a:glow rad="228600">
              <a:schemeClr val="accent3">
                <a:satMod val="175000"/>
                <a:alpha val="40000"/>
              </a:schemeClr>
            </a:glow>
            <a:innerShdw blurRad="114300">
              <a:prstClr val="black"/>
            </a:innerShdw>
          </a:effectLst>
          <a:scene3d>
            <a:camera prst="perspectiveFront" fov="5400000"/>
            <a:lightRig rig="threePt" dir="t">
              <a:rot lat="0" lon="0" rev="19200000"/>
            </a:lightRig>
          </a:scene3d>
          <a:sp3d extrusionH="25400">
            <a:bevelT prst="convex"/>
            <a:extrusionClr>
              <a:srgbClr val="000000"/>
            </a:extrusionClr>
          </a:sp3d>
        </p:spPr>
      </p:pic>
    </p:spTree>
    <p:extLst>
      <p:ext uri="{BB962C8B-B14F-4D97-AF65-F5344CB8AC3E}">
        <p14:creationId xmlns:p14="http://schemas.microsoft.com/office/powerpoint/2010/main" val="157075177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231112" y="693336"/>
            <a:ext cx="11736475" cy="581097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Font typeface="Wingdings" panose="05000000000000000000" pitchFamily="2" charset="2"/>
              <a:buChar char="Ø"/>
            </a:pPr>
            <a:endParaRPr lang="ru-RU" sz="2800" b="1" dirty="0">
              <a:latin typeface="Century" panose="020406040505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227" y="232913"/>
            <a:ext cx="7292175" cy="6361837"/>
          </a:xfrm>
          <a:prstGeom prst="rect">
            <a:avLst/>
          </a:prstGeom>
          <a:effectLst>
            <a:innerShdw blurRad="114300">
              <a:prstClr val="black"/>
            </a:innerShdw>
          </a:effectLst>
        </p:spPr>
      </p:pic>
      <p:sp>
        <p:nvSpPr>
          <p:cNvPr id="9" name="Номер слайда 4"/>
          <p:cNvSpPr>
            <a:spLocks noGrp="1"/>
          </p:cNvSpPr>
          <p:nvPr>
            <p:ph type="sldNum" sz="quarter" idx="12"/>
          </p:nvPr>
        </p:nvSpPr>
        <p:spPr>
          <a:xfrm>
            <a:off x="10277475" y="6629977"/>
            <a:ext cx="1685927" cy="176960"/>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innerShdw blurRad="114300">
              <a:prstClr val="black"/>
            </a:innerShdw>
          </a:effectLst>
        </p:spPr>
        <p:txBody>
          <a:bodyPr/>
          <a:lstStyle/>
          <a:p>
            <a:r>
              <a:rPr lang="en-US" sz="1400" b="1" dirty="0">
                <a:solidFill>
                  <a:schemeClr val="tx1"/>
                </a:solidFill>
                <a:latin typeface="Book Antiqua" panose="02040602050305030304" pitchFamily="18" charset="0"/>
              </a:rPr>
              <a:t>9</a:t>
            </a:r>
            <a:endParaRPr lang="ru-RU" sz="1400" b="1" dirty="0">
              <a:solidFill>
                <a:schemeClr val="tx1"/>
              </a:solidFill>
              <a:latin typeface="Book Antiqua" panose="02040602050305030304" pitchFamily="18" charset="0"/>
            </a:endParaRPr>
          </a:p>
        </p:txBody>
      </p:sp>
      <p:pic>
        <p:nvPicPr>
          <p:cNvPr id="3" name="Рисунок 2"/>
          <p:cNvPicPr>
            <a:picLocks noChangeAspect="1"/>
          </p:cNvPicPr>
          <p:nvPr/>
        </p:nvPicPr>
        <p:blipFill>
          <a:blip r:embed="rId3"/>
          <a:stretch>
            <a:fillRect/>
          </a:stretch>
        </p:blipFill>
        <p:spPr>
          <a:xfrm>
            <a:off x="131884" y="232913"/>
            <a:ext cx="4440115" cy="63618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glow rad="12700">
              <a:schemeClr val="accent1">
                <a:alpha val="40000"/>
              </a:schemeClr>
            </a:glow>
            <a:innerShdw blurRad="114300">
              <a:prstClr val="black"/>
            </a:innerShdw>
          </a:effectLst>
        </p:spPr>
      </p:pic>
    </p:spTree>
    <p:extLst>
      <p:ext uri="{BB962C8B-B14F-4D97-AF65-F5344CB8AC3E}">
        <p14:creationId xmlns:p14="http://schemas.microsoft.com/office/powerpoint/2010/main" val="1519730250"/>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6" name="Заголовок 1"/>
          <p:cNvSpPr txBox="1">
            <a:spLocks noGrp="1"/>
          </p:cNvSpPr>
          <p:nvPr>
            <p:ph idx="1"/>
          </p:nvPr>
        </p:nvSpPr>
        <p:spPr>
          <a:xfrm>
            <a:off x="345057" y="401620"/>
            <a:ext cx="11524890" cy="6072458"/>
          </a:xfrm>
          <a:prstGeom prst="rect">
            <a:avLst/>
          </a:prstGeom>
          <a:noFill/>
          <a:scene3d>
            <a:camera prst="obliqueTopLeft"/>
            <a:lightRig rig="threePt" dir="t"/>
          </a:scene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975" algn="ctr" defTabSz="917575">
              <a:lnSpc>
                <a:spcPct val="120000"/>
              </a:lnSpc>
            </a:pPr>
            <a:r>
              <a:rPr lang="uz-Cyrl-UZ" b="1" dirty="0">
                <a:latin typeface="Book Antiqua" panose="02040602050305030304" pitchFamily="18" charset="0"/>
                <a:cs typeface="Arial" panose="020B0604020202020204" pitchFamily="34" charset="0"/>
              </a:rPr>
              <a:t>ЭЪТИБОРИНГИЗ УЧУН РА</a:t>
            </a:r>
            <a:r>
              <a:rPr lang="uz-Cyrl-UZ" sz="4800" b="1" dirty="0">
                <a:latin typeface="Book Antiqua" panose="02040602050305030304" pitchFamily="18" charset="0"/>
                <a:cs typeface="Arial" panose="020B0604020202020204" pitchFamily="34" charset="0"/>
              </a:rPr>
              <a:t>Ҳ</a:t>
            </a:r>
            <a:r>
              <a:rPr lang="uz-Cyrl-UZ" b="1" dirty="0">
                <a:latin typeface="Book Antiqua" panose="02040602050305030304" pitchFamily="18" charset="0"/>
                <a:cs typeface="Arial" panose="020B0604020202020204" pitchFamily="34" charset="0"/>
              </a:rPr>
              <a:t>МАТ </a:t>
            </a:r>
            <a:r>
              <a:rPr lang="uz-Cyrl-UZ" b="1" dirty="0" smtClean="0">
                <a:latin typeface="Book Antiqua" panose="02040602050305030304" pitchFamily="18" charset="0"/>
                <a:cs typeface="Arial" panose="020B0604020202020204" pitchFamily="34" charset="0"/>
              </a:rPr>
              <a:t>!</a:t>
            </a:r>
            <a:endParaRPr lang="en-US" b="1" dirty="0" smtClean="0">
              <a:latin typeface="Book Antiqua" panose="02040602050305030304" pitchFamily="18" charset="0"/>
              <a:cs typeface="Arial" panose="020B0604020202020204" pitchFamily="34" charset="0"/>
            </a:endParaRPr>
          </a:p>
          <a:p>
            <a:pPr marL="180975" algn="ctr" defTabSz="917575">
              <a:lnSpc>
                <a:spcPct val="120000"/>
              </a:lnSpc>
            </a:pPr>
            <a:r>
              <a:rPr lang="ru-RU" sz="1400" b="1" dirty="0" err="1">
                <a:latin typeface="Book Antiqua" panose="02040602050305030304" pitchFamily="18" charset="0"/>
                <a:cs typeface="Arial" panose="020B0604020202020204" pitchFamily="34" charset="0"/>
              </a:rPr>
              <a:t>Ижрочи</a:t>
            </a:r>
            <a:r>
              <a:rPr lang="ru-RU" sz="1400" b="1" dirty="0">
                <a:latin typeface="Book Antiqua" panose="02040602050305030304" pitchFamily="18" charset="0"/>
                <a:cs typeface="Arial" panose="020B0604020202020204" pitchFamily="34" charset="0"/>
              </a:rPr>
              <a:t>: </a:t>
            </a:r>
            <a:r>
              <a:rPr lang="ru-RU" sz="1400" b="1" dirty="0" err="1">
                <a:latin typeface="Book Antiqua" panose="02040602050305030304" pitchFamily="18" charset="0"/>
                <a:cs typeface="Arial" panose="020B0604020202020204" pitchFamily="34" charset="0"/>
              </a:rPr>
              <a:t>Т.Матчанов</a:t>
            </a:r>
            <a:endParaRPr lang="ru-RU" sz="1400" b="1" dirty="0">
              <a:latin typeface="Book Antiqua" panose="02040602050305030304" pitchFamily="18" charset="0"/>
              <a:cs typeface="Arial" panose="020B0604020202020204" pitchFamily="34" charset="0"/>
            </a:endParaRPr>
          </a:p>
          <a:p>
            <a:pPr marL="180975" algn="ctr" defTabSz="917575">
              <a:lnSpc>
                <a:spcPct val="120000"/>
              </a:lnSpc>
            </a:pPr>
            <a:r>
              <a:rPr lang="ru-RU" sz="1400" b="1" dirty="0">
                <a:latin typeface="Book Antiqua" panose="02040602050305030304" pitchFamily="18" charset="0"/>
                <a:cs typeface="Arial" panose="020B0604020202020204" pitchFamily="34" charset="0"/>
              </a:rPr>
              <a:t>Тел: 71 2899999 (</a:t>
            </a:r>
            <a:r>
              <a:rPr lang="ru-RU" sz="1400" b="1" dirty="0" err="1">
                <a:latin typeface="Book Antiqua" panose="02040602050305030304" pitchFamily="18" charset="0"/>
                <a:cs typeface="Arial" panose="020B0604020202020204" pitchFamily="34" charset="0"/>
              </a:rPr>
              <a:t>ички</a:t>
            </a:r>
            <a:r>
              <a:rPr lang="ru-RU" sz="1400" b="1" dirty="0">
                <a:latin typeface="Book Antiqua" panose="02040602050305030304" pitchFamily="18" charset="0"/>
                <a:cs typeface="Arial" panose="020B0604020202020204" pitchFamily="34" charset="0"/>
              </a:rPr>
              <a:t> </a:t>
            </a:r>
            <a:r>
              <a:rPr lang="ru-RU" sz="1400" b="1" dirty="0" err="1">
                <a:latin typeface="Book Antiqua" panose="02040602050305030304" pitchFamily="18" charset="0"/>
                <a:cs typeface="Arial" panose="020B0604020202020204" pitchFamily="34" charset="0"/>
              </a:rPr>
              <a:t>рақам</a:t>
            </a:r>
            <a:r>
              <a:rPr lang="ru-RU" sz="1400" b="1" dirty="0">
                <a:latin typeface="Book Antiqua" panose="02040602050305030304" pitchFamily="18" charset="0"/>
                <a:cs typeface="Arial" panose="020B0604020202020204" pitchFamily="34" charset="0"/>
              </a:rPr>
              <a:t> 0-200)     </a:t>
            </a:r>
          </a:p>
          <a:p>
            <a:pPr marL="180975" algn="ctr" defTabSz="917575">
              <a:lnSpc>
                <a:spcPct val="120000"/>
              </a:lnSpc>
            </a:pPr>
            <a:r>
              <a:rPr lang="ru-RU" sz="1400" b="1" dirty="0" err="1">
                <a:latin typeface="Book Antiqua" panose="02040602050305030304" pitchFamily="18" charset="0"/>
                <a:cs typeface="Arial" panose="020B0604020202020204" pitchFamily="34" charset="0"/>
              </a:rPr>
              <a:t>Outlook</a:t>
            </a:r>
            <a:r>
              <a:rPr lang="ru-RU" sz="1400" b="1" dirty="0">
                <a:latin typeface="Book Antiqua" panose="02040602050305030304" pitchFamily="18" charset="0"/>
                <a:cs typeface="Arial" panose="020B0604020202020204" pitchFamily="34" charset="0"/>
              </a:rPr>
              <a:t> </a:t>
            </a:r>
            <a:r>
              <a:rPr lang="ru-RU" sz="1400" b="1" dirty="0" smtClean="0">
                <a:latin typeface="Book Antiqua" panose="02040602050305030304" pitchFamily="18" charset="0"/>
                <a:cs typeface="Arial" panose="020B0604020202020204" pitchFamily="34" charset="0"/>
              </a:rPr>
              <a:t>(t.matchanov@inha.uz)</a:t>
            </a:r>
          </a:p>
        </p:txBody>
      </p:sp>
    </p:spTree>
    <p:extLst>
      <p:ext uri="{BB962C8B-B14F-4D97-AF65-F5344CB8AC3E}">
        <p14:creationId xmlns:p14="http://schemas.microsoft.com/office/powerpoint/2010/main" val="1730413807"/>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0656" y="189780"/>
            <a:ext cx="11701435" cy="940279"/>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effectLst>
            <a:innerShdw blurRad="114300">
              <a:prstClr val="black"/>
            </a:innerShdw>
          </a:effectLst>
        </p:spPr>
        <p:txBody>
          <a:bodyPr>
            <a:noAutofit/>
          </a:bodyPr>
          <a:lstStyle/>
          <a:p>
            <a:pPr algn="ctr">
              <a:lnSpc>
                <a:spcPct val="100000"/>
              </a:lnSpc>
            </a:pPr>
            <a:r>
              <a:rPr lang="uz-Cyrl-UZ" sz="2800" b="1" dirty="0">
                <a:latin typeface="Book Antiqua" panose="02040602050305030304" pitchFamily="18" charset="0"/>
                <a:cs typeface="Arial" panose="020B0604020202020204" pitchFamily="34" charset="0"/>
              </a:rPr>
              <a:t>Бугун Сизларга:</a:t>
            </a:r>
            <a:endParaRPr lang="ru-RU" sz="2800" b="1" dirty="0">
              <a:latin typeface="Book Antiqua" panose="02040602050305030304" pitchFamily="18" charset="0"/>
            </a:endParaRPr>
          </a:p>
        </p:txBody>
      </p:sp>
      <p:sp>
        <p:nvSpPr>
          <p:cNvPr id="3" name="Объект 2"/>
          <p:cNvSpPr>
            <a:spLocks noGrp="1"/>
          </p:cNvSpPr>
          <p:nvPr>
            <p:ph idx="1"/>
          </p:nvPr>
        </p:nvSpPr>
        <p:spPr>
          <a:xfrm>
            <a:off x="280656" y="1242203"/>
            <a:ext cx="11701435" cy="534837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8100000" scaled="1"/>
            <a:tileRect/>
          </a:gradFill>
          <a:effectLst>
            <a:innerShdw blurRad="114300">
              <a:prstClr val="black"/>
            </a:innerShdw>
          </a:effectLst>
        </p:spPr>
        <p:txBody>
          <a:bodyPr>
            <a:normAutofit/>
          </a:bodyPr>
          <a:lstStyle/>
          <a:p>
            <a:pPr marL="0" indent="0" algn="just">
              <a:lnSpc>
                <a:spcPct val="100000"/>
              </a:lnSpc>
              <a:buNone/>
            </a:pPr>
            <a:endParaRPr lang="uz-Cyrl-UZ" b="1" dirty="0" smtClean="0">
              <a:latin typeface="Book Antiqua" panose="02040602050305030304" pitchFamily="18" charset="0"/>
              <a:cs typeface="Arial" panose="020B0604020202020204" pitchFamily="34" charset="0"/>
            </a:endParaRPr>
          </a:p>
          <a:p>
            <a:pPr marL="266700" indent="0" algn="just">
              <a:lnSpc>
                <a:spcPct val="100000"/>
              </a:lnSpc>
              <a:buNone/>
            </a:pPr>
            <a:r>
              <a:rPr lang="uz-Cyrl-UZ" b="1" dirty="0">
                <a:latin typeface="Book Antiqua" panose="02040602050305030304" pitchFamily="18" charset="0"/>
                <a:cs typeface="Arial" panose="020B0604020202020204" pitchFamily="34" charset="0"/>
              </a:rPr>
              <a:t>1</a:t>
            </a:r>
            <a:r>
              <a:rPr lang="uz-Cyrl-UZ" b="1" dirty="0" smtClean="0">
                <a:latin typeface="Book Antiqua" panose="02040602050305030304" pitchFamily="18" charset="0"/>
                <a:cs typeface="Arial" panose="020B0604020202020204" pitchFamily="34" charset="0"/>
              </a:rPr>
              <a:t>. Почта алоқаси тўғрисидаги </a:t>
            </a:r>
            <a:r>
              <a:rPr lang="uz-Cyrl-UZ" b="1" dirty="0">
                <a:latin typeface="Book Antiqua" panose="02040602050305030304" pitchFamily="18" charset="0"/>
                <a:cs typeface="Arial" panose="020B0604020202020204" pitchFamily="34" charset="0"/>
              </a:rPr>
              <a:t>норматив-ҳуқуқий </a:t>
            </a:r>
            <a:r>
              <a:rPr lang="uz-Cyrl-UZ" b="1" dirty="0" smtClean="0">
                <a:latin typeface="Book Antiqua" panose="02040602050305030304" pitchFamily="18" charset="0"/>
                <a:cs typeface="Arial" panose="020B0604020202020204" pitchFamily="34" charset="0"/>
              </a:rPr>
              <a:t>ҳужжатлар</a:t>
            </a:r>
            <a:br>
              <a:rPr lang="uz-Cyrl-UZ" b="1" dirty="0" smtClean="0">
                <a:latin typeface="Book Antiqua" panose="02040602050305030304" pitchFamily="18" charset="0"/>
                <a:cs typeface="Arial" panose="020B0604020202020204" pitchFamily="34" charset="0"/>
              </a:rPr>
            </a:br>
            <a:r>
              <a:rPr lang="uz-Cyrl-UZ" b="1" dirty="0" smtClean="0">
                <a:latin typeface="Book Antiqua" panose="02040602050305030304" pitchFamily="18" charset="0"/>
                <a:cs typeface="Arial" panose="020B0604020202020204" pitchFamily="34" charset="0"/>
              </a:rPr>
              <a:t>ва уларнинг </a:t>
            </a:r>
            <a:r>
              <a:rPr lang="uz-Cyrl-UZ" b="1" dirty="0">
                <a:latin typeface="Book Antiqua" panose="02040602050305030304" pitchFamily="18" charset="0"/>
                <a:cs typeface="Arial" panose="020B0604020202020204" pitchFamily="34" charset="0"/>
              </a:rPr>
              <a:t>мазмун</a:t>
            </a:r>
            <a:r>
              <a:rPr lang="uz-Cyrl-UZ" b="1" dirty="0">
                <a:latin typeface="Book Antiqua" panose="02040602050305030304" pitchFamily="18" charset="0"/>
                <a:cs typeface="Calibri" panose="020F0502020204030204" pitchFamily="34" charset="0"/>
              </a:rPr>
              <a:t>-</a:t>
            </a:r>
            <a:r>
              <a:rPr lang="uz-Cyrl-UZ" b="1" dirty="0">
                <a:latin typeface="Book Antiqua" panose="02040602050305030304" pitchFamily="18" charset="0"/>
                <a:cs typeface="Arial" panose="020B0604020202020204" pitchFamily="34" charset="0"/>
              </a:rPr>
              <a:t>моҳияти тўғрисида</a:t>
            </a:r>
            <a:r>
              <a:rPr lang="uz-Cyrl-UZ" b="1" dirty="0" smtClean="0">
                <a:latin typeface="Book Antiqua" panose="02040602050305030304" pitchFamily="18" charset="0"/>
                <a:cs typeface="Arial" panose="020B0604020202020204" pitchFamily="34" charset="0"/>
              </a:rPr>
              <a:t>;</a:t>
            </a:r>
          </a:p>
          <a:p>
            <a:pPr marL="266700" indent="0" algn="just">
              <a:lnSpc>
                <a:spcPct val="100000"/>
              </a:lnSpc>
              <a:buNone/>
            </a:pPr>
            <a:r>
              <a:rPr lang="uz-Cyrl-UZ" b="1" dirty="0">
                <a:latin typeface="Book Antiqua" panose="02040602050305030304" pitchFamily="18" charset="0"/>
                <a:cs typeface="Arial" panose="020B0604020202020204" pitchFamily="34" charset="0"/>
              </a:rPr>
              <a:t>2</a:t>
            </a:r>
            <a:r>
              <a:rPr lang="uz-Cyrl-UZ" b="1" dirty="0" smtClean="0">
                <a:latin typeface="Book Antiqua" panose="02040602050305030304" pitchFamily="18" charset="0"/>
                <a:cs typeface="Arial" panose="020B0604020202020204" pitchFamily="34" charset="0"/>
              </a:rPr>
              <a:t>. </a:t>
            </a:r>
            <a:r>
              <a:rPr lang="uz-Cyrl-UZ" b="1" dirty="0">
                <a:latin typeface="Book Antiqua" panose="02040602050305030304" pitchFamily="18" charset="0"/>
                <a:cs typeface="Arial" panose="020B0604020202020204" pitchFamily="34" charset="0"/>
              </a:rPr>
              <a:t>Тошкент шаҳридаги Инҳа </a:t>
            </a:r>
            <a:r>
              <a:rPr lang="uz-Cyrl-UZ" b="1" dirty="0" smtClean="0">
                <a:latin typeface="Book Antiqua" panose="02040602050305030304" pitchFamily="18" charset="0"/>
                <a:cs typeface="Arial" panose="020B0604020202020204" pitchFamily="34" charset="0"/>
              </a:rPr>
              <a:t>университетда </a:t>
            </a:r>
            <a:r>
              <a:rPr lang="ru-RU" b="1" dirty="0" smtClean="0">
                <a:latin typeface="Book Antiqua" panose="02040602050305030304" pitchFamily="18" charset="0"/>
                <a:cs typeface="Arial" panose="020B0604020202020204" pitchFamily="34" charset="0"/>
              </a:rPr>
              <a:t>хат</a:t>
            </a:r>
            <a:r>
              <a:rPr lang="ru-RU" b="1" dirty="0" smtClean="0">
                <a:latin typeface="Book Antiqua" panose="02040602050305030304" pitchFamily="18" charset="0"/>
                <a:cs typeface="Calibri" panose="020F0502020204030204" pitchFamily="34" charset="0"/>
              </a:rPr>
              <a:t>-</a:t>
            </a:r>
            <a:r>
              <a:rPr lang="ru-RU" b="1" dirty="0" smtClean="0">
                <a:latin typeface="Book Antiqua" panose="02040602050305030304" pitchFamily="18" charset="0"/>
                <a:cs typeface="Arial" panose="020B0604020202020204" pitchFamily="34" charset="0"/>
              </a:rPr>
              <a:t>хабар </a:t>
            </a:r>
            <a:r>
              <a:rPr lang="ru-RU" b="1" dirty="0" err="1" smtClean="0">
                <a:latin typeface="Book Antiqua" panose="02040602050305030304" pitchFamily="18" charset="0"/>
                <a:cs typeface="Arial" panose="020B0604020202020204" pitchFamily="34" charset="0"/>
              </a:rPr>
              <a:t>ташиш</a:t>
            </a:r>
            <a:r>
              <a:rPr lang="ru-RU" b="1" dirty="0" smtClean="0">
                <a:latin typeface="Book Antiqua" panose="02040602050305030304" pitchFamily="18" charset="0"/>
                <a:cs typeface="Arial" panose="020B0604020202020204" pitchFamily="34" charset="0"/>
              </a:rPr>
              <a:t/>
            </a:r>
            <a:br>
              <a:rPr lang="ru-RU" b="1" dirty="0" smtClean="0">
                <a:latin typeface="Book Antiqua" panose="02040602050305030304" pitchFamily="18" charset="0"/>
                <a:cs typeface="Arial" panose="020B0604020202020204" pitchFamily="34" charset="0"/>
              </a:rPr>
            </a:br>
            <a:r>
              <a:rPr lang="ru-RU" b="1" dirty="0" err="1" smtClean="0">
                <a:latin typeface="Book Antiqua" panose="02040602050305030304" pitchFamily="18" charset="0"/>
                <a:cs typeface="Arial" panose="020B0604020202020204" pitchFamily="34" charset="0"/>
              </a:rPr>
              <a:t>ва</a:t>
            </a:r>
            <a:r>
              <a:rPr lang="ru-RU" b="1" dirty="0" smtClean="0">
                <a:latin typeface="Book Antiqua" panose="02040602050305030304" pitchFamily="18" charset="0"/>
                <a:cs typeface="Arial" panose="020B0604020202020204" pitchFamily="34" charset="0"/>
              </a:rPr>
              <a:t> </a:t>
            </a:r>
            <a:r>
              <a:rPr lang="ru-RU" b="1" dirty="0" err="1">
                <a:latin typeface="Book Antiqua" panose="02040602050305030304" pitchFamily="18" charset="0"/>
                <a:cs typeface="Arial" panose="020B0604020202020204" pitchFamily="34" charset="0"/>
              </a:rPr>
              <a:t>курьерлик</a:t>
            </a:r>
            <a:r>
              <a:rPr lang="ru-RU" b="1" dirty="0">
                <a:latin typeface="Book Antiqua" panose="02040602050305030304" pitchFamily="18" charset="0"/>
                <a:cs typeface="Arial" panose="020B0604020202020204" pitchFamily="34" charset="0"/>
              </a:rPr>
              <a:t> </a:t>
            </a:r>
            <a:r>
              <a:rPr lang="ru-RU" b="1" dirty="0" err="1" smtClean="0">
                <a:latin typeface="Book Antiqua" panose="02040602050305030304" pitchFamily="18" charset="0"/>
                <a:cs typeface="Arial" panose="020B0604020202020204" pitchFamily="34" charset="0"/>
              </a:rPr>
              <a:t>хизматларини</a:t>
            </a:r>
            <a:r>
              <a:rPr lang="ru-RU" b="1" dirty="0" smtClean="0">
                <a:latin typeface="Book Antiqua" panose="02040602050305030304" pitchFamily="18" charset="0"/>
                <a:cs typeface="Arial" panose="020B0604020202020204" pitchFamily="34" charset="0"/>
              </a:rPr>
              <a:t> </a:t>
            </a:r>
            <a:r>
              <a:rPr lang="ru-RU" b="1" dirty="0" err="1" smtClean="0">
                <a:latin typeface="Book Antiqua" panose="02040602050305030304" pitchFamily="18" charset="0"/>
                <a:cs typeface="Arial" panose="020B0604020202020204" pitchFamily="34" charset="0"/>
              </a:rPr>
              <a:t>амалга</a:t>
            </a:r>
            <a:r>
              <a:rPr lang="ru-RU" b="1" dirty="0" smtClean="0">
                <a:latin typeface="Book Antiqua" panose="02040602050305030304" pitchFamily="18" charset="0"/>
                <a:cs typeface="Arial" panose="020B0604020202020204" pitchFamily="34" charset="0"/>
              </a:rPr>
              <a:t> </a:t>
            </a:r>
            <a:r>
              <a:rPr lang="ru-RU" b="1" dirty="0" err="1" smtClean="0">
                <a:latin typeface="Book Antiqua" panose="02040602050305030304" pitchFamily="18" charset="0"/>
                <a:cs typeface="Arial" panose="020B0604020202020204" pitchFamily="34" charset="0"/>
              </a:rPr>
              <a:t>ошириш</a:t>
            </a:r>
            <a:r>
              <a:rPr lang="ru-RU" b="1" dirty="0" smtClean="0">
                <a:latin typeface="Book Antiqua" panose="02040602050305030304" pitchFamily="18" charset="0"/>
                <a:cs typeface="Arial" panose="020B0604020202020204" pitchFamily="34" charset="0"/>
              </a:rPr>
              <a:t> </a:t>
            </a:r>
            <a:r>
              <a:rPr lang="ru-RU" b="1" dirty="0" err="1" smtClean="0">
                <a:latin typeface="Book Antiqua" panose="02040602050305030304" pitchFamily="18" charset="0"/>
                <a:cs typeface="Arial" panose="020B0604020202020204" pitchFamily="34" charset="0"/>
              </a:rPr>
              <a:t>тўғрисида</a:t>
            </a:r>
            <a:r>
              <a:rPr lang="ru-RU" b="1" dirty="0" smtClean="0">
                <a:latin typeface="Book Antiqua" panose="02040602050305030304" pitchFamily="18" charset="0"/>
                <a:cs typeface="Arial" panose="020B0604020202020204" pitchFamily="34" charset="0"/>
              </a:rPr>
              <a:t>;</a:t>
            </a:r>
          </a:p>
          <a:p>
            <a:pPr marL="266700" indent="0" algn="just">
              <a:lnSpc>
                <a:spcPct val="100000"/>
              </a:lnSpc>
              <a:buNone/>
            </a:pPr>
            <a:r>
              <a:rPr lang="ru-RU" b="1" dirty="0">
                <a:latin typeface="Book Antiqua" panose="02040602050305030304" pitchFamily="18" charset="0"/>
                <a:cs typeface="Arial" panose="020B0604020202020204" pitchFamily="34" charset="0"/>
              </a:rPr>
              <a:t>3</a:t>
            </a:r>
            <a:r>
              <a:rPr lang="ru-RU" b="1" dirty="0" smtClean="0">
                <a:latin typeface="Book Antiqua" panose="02040602050305030304" pitchFamily="18" charset="0"/>
                <a:cs typeface="Arial" panose="020B0604020202020204" pitchFamily="34" charset="0"/>
              </a:rPr>
              <a:t>.</a:t>
            </a:r>
            <a:r>
              <a:rPr lang="uz-Cyrl-UZ" b="1" dirty="0" smtClean="0">
                <a:latin typeface="Book Antiqua" panose="02040602050305030304" pitchFamily="18" charset="0"/>
                <a:cs typeface="Arial" panose="020B0604020202020204" pitchFamily="34" charset="0"/>
              </a:rPr>
              <a:t> </a:t>
            </a:r>
            <a:r>
              <a:rPr lang="uz-Cyrl-UZ" b="1" dirty="0">
                <a:latin typeface="Book Antiqua" panose="02040602050305030304" pitchFamily="18" charset="0"/>
                <a:cs typeface="Arial" panose="020B0604020202020204" pitchFamily="34" charset="0"/>
              </a:rPr>
              <a:t>Тошкент шаҳридаги Инҳа университетда </a:t>
            </a:r>
            <a:r>
              <a:rPr lang="uz-Cyrl-UZ" b="1" dirty="0" smtClean="0">
                <a:latin typeface="Book Antiqua" panose="02040602050305030304" pitchFamily="18" charset="0"/>
                <a:cs typeface="Arial" panose="020B0604020202020204" pitchFamily="34" charset="0"/>
              </a:rPr>
              <a:t>2021 </a:t>
            </a:r>
            <a:r>
              <a:rPr lang="uz-Cyrl-UZ" b="1" dirty="0">
                <a:latin typeface="Book Antiqua" panose="02040602050305030304" pitchFamily="18" charset="0"/>
                <a:cs typeface="Arial" panose="020B0604020202020204" pitchFamily="34" charset="0"/>
              </a:rPr>
              <a:t>йил </a:t>
            </a:r>
            <a:r>
              <a:rPr lang="uz-Cyrl-UZ" b="1" dirty="0" smtClean="0">
                <a:latin typeface="Book Antiqua" panose="02040602050305030304" pitchFamily="18" charset="0"/>
                <a:cs typeface="Arial" panose="020B0604020202020204" pitchFamily="34" charset="0"/>
              </a:rPr>
              <a:t>давомида амалга оширилган хат-хабар </a:t>
            </a:r>
            <a:r>
              <a:rPr lang="ru-RU" b="1" dirty="0" err="1" smtClean="0">
                <a:latin typeface="Book Antiqua" panose="02040602050305030304" pitchFamily="18" charset="0"/>
                <a:cs typeface="Arial" panose="020B0604020202020204" pitchFamily="34" charset="0"/>
              </a:rPr>
              <a:t>ташиш</a:t>
            </a:r>
            <a:r>
              <a:rPr lang="ru-RU" b="1" dirty="0" smtClean="0">
                <a:latin typeface="Book Antiqua" panose="02040602050305030304" pitchFamily="18" charset="0"/>
                <a:cs typeface="Arial" panose="020B0604020202020204" pitchFamily="34" charset="0"/>
              </a:rPr>
              <a:t> </a:t>
            </a:r>
            <a:r>
              <a:rPr lang="ru-RU" b="1" dirty="0" err="1" smtClean="0">
                <a:latin typeface="Book Antiqua" panose="02040602050305030304" pitchFamily="18" charset="0"/>
                <a:cs typeface="Arial" panose="020B0604020202020204" pitchFamily="34" charset="0"/>
              </a:rPr>
              <a:t>ва</a:t>
            </a:r>
            <a:r>
              <a:rPr lang="ru-RU" b="1" dirty="0" smtClean="0">
                <a:latin typeface="Book Antiqua" panose="02040602050305030304" pitchFamily="18" charset="0"/>
                <a:cs typeface="Arial" panose="020B0604020202020204" pitchFamily="34" charset="0"/>
              </a:rPr>
              <a:t> </a:t>
            </a:r>
            <a:r>
              <a:rPr lang="ru-RU" b="1" dirty="0" err="1">
                <a:latin typeface="Book Antiqua" panose="02040602050305030304" pitchFamily="18" charset="0"/>
                <a:cs typeface="Arial" panose="020B0604020202020204" pitchFamily="34" charset="0"/>
              </a:rPr>
              <a:t>курьерлик</a:t>
            </a:r>
            <a:r>
              <a:rPr lang="ru-RU" b="1" dirty="0">
                <a:latin typeface="Book Antiqua" panose="02040602050305030304" pitchFamily="18" charset="0"/>
                <a:cs typeface="Arial" panose="020B0604020202020204" pitchFamily="34" charset="0"/>
              </a:rPr>
              <a:t> </a:t>
            </a:r>
            <a:r>
              <a:rPr lang="ru-RU" b="1" dirty="0" smtClean="0">
                <a:latin typeface="Book Antiqua" panose="02040602050305030304" pitchFamily="18" charset="0"/>
                <a:cs typeface="Arial" panose="020B0604020202020204" pitchFamily="34" charset="0"/>
              </a:rPr>
              <a:t>хизматлари </a:t>
            </a:r>
            <a:r>
              <a:rPr lang="ru-RU" b="1" dirty="0" err="1" smtClean="0">
                <a:latin typeface="Book Antiqua" panose="02040602050305030304" pitchFamily="18" charset="0"/>
                <a:cs typeface="Arial" panose="020B0604020202020204" pitchFamily="34" charset="0"/>
              </a:rPr>
              <a:t>тўғрисида</a:t>
            </a:r>
            <a:r>
              <a:rPr lang="ru-RU" b="1" dirty="0" smtClean="0">
                <a:latin typeface="Book Antiqua" panose="02040602050305030304" pitchFamily="18" charset="0"/>
                <a:cs typeface="Arial" panose="020B0604020202020204" pitchFamily="34" charset="0"/>
              </a:rPr>
              <a:t> </a:t>
            </a:r>
            <a:r>
              <a:rPr lang="ru-RU" b="1" dirty="0" err="1" smtClean="0">
                <a:latin typeface="Book Antiqua" panose="02040602050305030304" pitchFamily="18" charset="0"/>
                <a:cs typeface="Arial" panose="020B0604020202020204" pitchFamily="34" charset="0"/>
              </a:rPr>
              <a:t>қисқача</a:t>
            </a:r>
            <a:r>
              <a:rPr lang="ru-RU" b="1" dirty="0" smtClean="0">
                <a:latin typeface="Book Antiqua" panose="02040602050305030304" pitchFamily="18" charset="0"/>
                <a:cs typeface="Arial" panose="020B0604020202020204" pitchFamily="34" charset="0"/>
              </a:rPr>
              <a:t> статистика;</a:t>
            </a:r>
            <a:r>
              <a:rPr lang="uz-Cyrl-UZ" b="1" dirty="0" smtClean="0">
                <a:latin typeface="Book Antiqua" panose="02040602050305030304" pitchFamily="18" charset="0"/>
                <a:cs typeface="Arial" panose="020B0604020202020204" pitchFamily="34" charset="0"/>
              </a:rPr>
              <a:t> </a:t>
            </a:r>
          </a:p>
          <a:p>
            <a:pPr marL="266700" indent="0" algn="just">
              <a:lnSpc>
                <a:spcPct val="100000"/>
              </a:lnSpc>
              <a:buNone/>
            </a:pPr>
            <a:r>
              <a:rPr lang="uz-Cyrl-UZ" b="1" dirty="0">
                <a:latin typeface="Book Antiqua" panose="02040602050305030304" pitchFamily="18" charset="0"/>
                <a:cs typeface="Arial" panose="020B0604020202020204" pitchFamily="34" charset="0"/>
              </a:rPr>
              <a:t>4</a:t>
            </a:r>
            <a:r>
              <a:rPr lang="uz-Cyrl-UZ" b="1" dirty="0" smtClean="0">
                <a:latin typeface="Book Antiqua" panose="02040602050305030304" pitchFamily="18" charset="0"/>
                <a:cs typeface="Arial" panose="020B0604020202020204" pitchFamily="34" charset="0"/>
              </a:rPr>
              <a:t>. Почта тўғрисида билишимиз керак бўлган маълумотлар.  </a:t>
            </a:r>
            <a:endParaRPr lang="uz-Cyrl-UZ" b="1" dirty="0">
              <a:latin typeface="Book Antiqua" panose="02040602050305030304" pitchFamily="18" charset="0"/>
              <a:cs typeface="Arial" panose="020B0604020202020204" pitchFamily="34" charset="0"/>
            </a:endParaRPr>
          </a:p>
          <a:p>
            <a:pPr marL="0" indent="0" algn="just">
              <a:lnSpc>
                <a:spcPct val="100000"/>
              </a:lnSpc>
              <a:buNone/>
            </a:pPr>
            <a:endParaRPr lang="uz-Cyrl-UZ" dirty="0">
              <a:latin typeface="Book Antiqua" panose="02040602050305030304" pitchFamily="18" charset="0"/>
            </a:endParaRPr>
          </a:p>
        </p:txBody>
      </p:sp>
      <p:sp>
        <p:nvSpPr>
          <p:cNvPr id="6" name="Номер слайда 4"/>
          <p:cNvSpPr>
            <a:spLocks noGrp="1"/>
          </p:cNvSpPr>
          <p:nvPr>
            <p:ph type="sldNum" sz="quarter" idx="12"/>
          </p:nvPr>
        </p:nvSpPr>
        <p:spPr>
          <a:xfrm>
            <a:off x="10277475" y="6665146"/>
            <a:ext cx="1704616" cy="165694"/>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innerShdw blurRad="114300">
              <a:prstClr val="black"/>
            </a:innerShdw>
          </a:effectLst>
        </p:spPr>
        <p:txBody>
          <a:bodyPr/>
          <a:lstStyle/>
          <a:p>
            <a:r>
              <a:rPr lang="en-US" sz="1400" b="1" dirty="0" smtClean="0">
                <a:solidFill>
                  <a:schemeClr val="tx1"/>
                </a:solidFill>
                <a:latin typeface="Book Antiqua" panose="02040602050305030304" pitchFamily="18" charset="0"/>
              </a:rPr>
              <a:t>1</a:t>
            </a:r>
            <a:endParaRPr lang="ru-RU" sz="1400"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88280707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0656" y="189781"/>
            <a:ext cx="11682747" cy="86264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innerShdw blurRad="114300">
              <a:prstClr val="black"/>
            </a:innerShdw>
          </a:effectLst>
        </p:spPr>
        <p:txBody>
          <a:bodyPr>
            <a:noAutofit/>
          </a:bodyPr>
          <a:lstStyle/>
          <a:p>
            <a:pPr algn="ctr">
              <a:lnSpc>
                <a:spcPct val="100000"/>
              </a:lnSpc>
            </a:pPr>
            <a:r>
              <a:rPr lang="uz-Cyrl-UZ" sz="2400" b="1" dirty="0" smtClean="0">
                <a:latin typeface="Book Antiqua" panose="02040602050305030304" pitchFamily="18" charset="0"/>
                <a:cs typeface="Arial" panose="020B0604020202020204" pitchFamily="34" charset="0"/>
              </a:rPr>
              <a:t>Почта алоқаси </a:t>
            </a:r>
            <a:r>
              <a:rPr lang="ru-RU" sz="2400" b="1" dirty="0" err="1" smtClean="0">
                <a:latin typeface="Book Antiqua" panose="02040602050305030304" pitchFamily="18" charset="0"/>
                <a:cs typeface="Arial" panose="020B0604020202020204" pitchFamily="34" charset="0"/>
              </a:rPr>
              <a:t>фаолиятини</a:t>
            </a:r>
            <a:r>
              <a:rPr lang="ru-RU" sz="2400" b="1" dirty="0" smtClean="0">
                <a:latin typeface="Book Antiqua" panose="02040602050305030304" pitchFamily="18" charset="0"/>
                <a:cs typeface="Arial" panose="020B0604020202020204" pitchFamily="34" charset="0"/>
              </a:rPr>
              <a:t> </a:t>
            </a:r>
            <a:r>
              <a:rPr lang="ru-RU" sz="2400" b="1" dirty="0" err="1" smtClean="0">
                <a:latin typeface="Book Antiqua" panose="02040602050305030304" pitchFamily="18" charset="0"/>
                <a:cs typeface="Arial" panose="020B0604020202020204" pitchFamily="34" charset="0"/>
              </a:rPr>
              <a:t>тартибга</a:t>
            </a:r>
            <a:r>
              <a:rPr lang="ru-RU" sz="2400" b="1" dirty="0" smtClean="0">
                <a:latin typeface="Book Antiqua" panose="02040602050305030304" pitchFamily="18" charset="0"/>
                <a:cs typeface="Arial" panose="020B0604020202020204" pitchFamily="34" charset="0"/>
              </a:rPr>
              <a:t> </a:t>
            </a:r>
            <a:r>
              <a:rPr lang="ru-RU" sz="2400" b="1" dirty="0" err="1" smtClean="0">
                <a:latin typeface="Book Antiqua" panose="02040602050305030304" pitchFamily="18" charset="0"/>
                <a:cs typeface="Arial" panose="020B0604020202020204" pitchFamily="34" charset="0"/>
              </a:rPr>
              <a:t>солувчи</a:t>
            </a:r>
            <a:r>
              <a:rPr lang="ru-RU" sz="2400" b="1" dirty="0" smtClean="0">
                <a:latin typeface="Book Antiqua" panose="02040602050305030304" pitchFamily="18" charset="0"/>
                <a:cs typeface="Arial" panose="020B0604020202020204" pitchFamily="34" charset="0"/>
              </a:rPr>
              <a:t> </a:t>
            </a:r>
            <a:r>
              <a:rPr lang="uz-Cyrl-UZ" sz="2400" b="1" dirty="0" smtClean="0">
                <a:latin typeface="Book Antiqua" panose="02040602050305030304" pitchFamily="18" charset="0"/>
                <a:cs typeface="Arial" panose="020B0604020202020204" pitchFamily="34" charset="0"/>
              </a:rPr>
              <a:t>норматив ҳуқуқий ҳужжатлар </a:t>
            </a:r>
            <a:r>
              <a:rPr lang="uz-Cyrl-UZ" sz="2400" b="1" dirty="0">
                <a:latin typeface="Book Antiqua" panose="02040602050305030304" pitchFamily="18" charset="0"/>
                <a:cs typeface="Arial" panose="020B0604020202020204" pitchFamily="34" charset="0"/>
              </a:rPr>
              <a:t>ва уларнинг мазмун-моҳияти </a:t>
            </a:r>
            <a:r>
              <a:rPr lang="uz-Cyrl-UZ" sz="2400" b="1" dirty="0" smtClean="0">
                <a:latin typeface="Book Antiqua" panose="02040602050305030304" pitchFamily="18" charset="0"/>
                <a:cs typeface="Arial" panose="020B0604020202020204" pitchFamily="34" charset="0"/>
              </a:rPr>
              <a:t>қуйидагилардан иборат:</a:t>
            </a:r>
            <a:endParaRPr lang="ru-RU" sz="2400" b="1" dirty="0">
              <a:latin typeface="Book Antiqua" panose="02040602050305030304" pitchFamily="18" charset="0"/>
            </a:endParaRPr>
          </a:p>
        </p:txBody>
      </p:sp>
      <p:sp>
        <p:nvSpPr>
          <p:cNvPr id="3" name="Объект 2"/>
          <p:cNvSpPr>
            <a:spLocks noGrp="1"/>
          </p:cNvSpPr>
          <p:nvPr>
            <p:ph idx="1"/>
          </p:nvPr>
        </p:nvSpPr>
        <p:spPr>
          <a:xfrm>
            <a:off x="280657" y="1242203"/>
            <a:ext cx="5904483" cy="5339752"/>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p:spPr>
        <p:txBody>
          <a:bodyPr>
            <a:normAutofit fontScale="32500" lnSpcReduction="20000"/>
          </a:bodyPr>
          <a:lstStyle/>
          <a:p>
            <a:pPr marL="0" indent="0" algn="just">
              <a:lnSpc>
                <a:spcPct val="100000"/>
              </a:lnSpc>
              <a:buNone/>
            </a:pPr>
            <a:endParaRPr lang="uz-Cyrl-UZ" sz="3100" u="sng" dirty="0" smtClean="0">
              <a:latin typeface="Book Antiqua" panose="02040602050305030304" pitchFamily="18" charset="0"/>
            </a:endParaRPr>
          </a:p>
          <a:p>
            <a:pPr algn="just">
              <a:lnSpc>
                <a:spcPct val="100000"/>
              </a:lnSpc>
              <a:buFont typeface="Wingdings" panose="05000000000000000000" pitchFamily="2" charset="2"/>
              <a:buChar char="v"/>
            </a:pPr>
            <a:r>
              <a:rPr lang="uz-Cyrl-UZ" sz="5200" dirty="0">
                <a:latin typeface="Book Antiqua" panose="02040602050305030304" pitchFamily="18" charset="0"/>
              </a:rPr>
              <a:t>2000 йил 31 августдаги Ўзбекистон Республикаси “Почта алоқаси тўғрисида”ги Қонун. (31-моддадан иборат).</a:t>
            </a:r>
          </a:p>
          <a:p>
            <a:pPr algn="just">
              <a:lnSpc>
                <a:spcPct val="100000"/>
              </a:lnSpc>
              <a:buFont typeface="Wingdings" panose="05000000000000000000" pitchFamily="2" charset="2"/>
              <a:buChar char="v"/>
            </a:pPr>
            <a:r>
              <a:rPr lang="uz-Cyrl-UZ" sz="5200" dirty="0">
                <a:latin typeface="Book Antiqua" panose="02040602050305030304" pitchFamily="18" charset="0"/>
              </a:rPr>
              <a:t>2009 йил 23 апрелда Ўзбекистон Республикаси “Почта алоқаси тўғрисида”ги Қонунига </a:t>
            </a:r>
            <a:r>
              <a:rPr lang="uz-Cyrl-UZ" sz="5200" dirty="0" smtClean="0">
                <a:latin typeface="Book Antiqua" panose="02040602050305030304" pitchFamily="18" charset="0"/>
              </a:rPr>
              <a:t>ўзгартиш</a:t>
            </a:r>
            <a:br>
              <a:rPr lang="uz-Cyrl-UZ" sz="5200" dirty="0" smtClean="0">
                <a:latin typeface="Book Antiqua" panose="02040602050305030304" pitchFamily="18" charset="0"/>
              </a:rPr>
            </a:br>
            <a:r>
              <a:rPr lang="uz-Cyrl-UZ" sz="5200" dirty="0" smtClean="0">
                <a:latin typeface="Book Antiqua" panose="02040602050305030304" pitchFamily="18" charset="0"/>
              </a:rPr>
              <a:t>ва </a:t>
            </a:r>
            <a:r>
              <a:rPr lang="uz-Cyrl-UZ" sz="5200" dirty="0">
                <a:latin typeface="Book Antiqua" panose="02040602050305030304" pitchFamily="18" charset="0"/>
              </a:rPr>
              <a:t>қўшимчалар киритиш ҳақида Ўзбекистон Республикаси Қонуни қабул қилинган ва расмий кучга кирган. Ушбу Қонун билан эндиликда “Почта алоқаси тўғрисида”ги Қонуни </a:t>
            </a:r>
            <a:r>
              <a:rPr lang="uz-Cyrl-UZ" sz="5200" dirty="0" smtClean="0">
                <a:latin typeface="Book Antiqua" panose="02040602050305030304" pitchFamily="18" charset="0"/>
              </a:rPr>
              <a:t>6</a:t>
            </a:r>
            <a:r>
              <a:rPr lang="en-US" sz="5200" dirty="0" smtClean="0">
                <a:latin typeface="Book Antiqua" panose="02040602050305030304" pitchFamily="18" charset="0"/>
              </a:rPr>
              <a:t> </a:t>
            </a:r>
            <a:r>
              <a:rPr lang="uz-Cyrl-UZ" sz="5200" dirty="0" smtClean="0">
                <a:latin typeface="Book Antiqua" panose="02040602050305030304" pitchFamily="18" charset="0"/>
              </a:rPr>
              <a:t>бобга бўлиниб</a:t>
            </a:r>
            <a:r>
              <a:rPr lang="en-US" sz="5200" dirty="0" smtClean="0">
                <a:latin typeface="Book Antiqua" panose="02040602050305030304" pitchFamily="18" charset="0"/>
              </a:rPr>
              <a:t/>
            </a:r>
            <a:br>
              <a:rPr lang="en-US" sz="5200" dirty="0" smtClean="0">
                <a:latin typeface="Book Antiqua" panose="02040602050305030304" pitchFamily="18" charset="0"/>
              </a:rPr>
            </a:br>
            <a:r>
              <a:rPr lang="uz-Cyrl-UZ" sz="5200" dirty="0" smtClean="0">
                <a:latin typeface="Book Antiqua" panose="02040602050305030304" pitchFamily="18" charset="0"/>
              </a:rPr>
              <a:t>32-моддадан </a:t>
            </a:r>
            <a:r>
              <a:rPr lang="uz-Cyrl-UZ" sz="5200" dirty="0">
                <a:latin typeface="Book Antiqua" panose="02040602050305030304" pitchFamily="18" charset="0"/>
              </a:rPr>
              <a:t>иборат бўлган, айрим моддаларга қўшимчалар ва ўзгартишлар </a:t>
            </a:r>
            <a:r>
              <a:rPr lang="uz-Cyrl-UZ" sz="5200" dirty="0" smtClean="0">
                <a:latin typeface="Book Antiqua" panose="02040602050305030304" pitchFamily="18" charset="0"/>
              </a:rPr>
              <a:t>киритилган (ҳозирда </a:t>
            </a:r>
            <a:r>
              <a:rPr lang="uz-Cyrl-UZ" sz="5200" dirty="0">
                <a:latin typeface="Book Antiqua" panose="02040602050305030304" pitchFamily="18" charset="0"/>
              </a:rPr>
              <a:t>янги тахрирда қабул қилиниши </a:t>
            </a:r>
            <a:r>
              <a:rPr lang="uz-Cyrl-UZ" sz="5200" dirty="0" smtClean="0">
                <a:latin typeface="Book Antiqua" panose="02040602050305030304" pitchFamily="18" charset="0"/>
              </a:rPr>
              <a:t>кутилмоқда).  </a:t>
            </a:r>
            <a:endParaRPr lang="uz-Cyrl-UZ" sz="5200" dirty="0">
              <a:latin typeface="Book Antiqua" panose="02040602050305030304" pitchFamily="18" charset="0"/>
            </a:endParaRPr>
          </a:p>
          <a:p>
            <a:pPr algn="just">
              <a:lnSpc>
                <a:spcPct val="100000"/>
              </a:lnSpc>
              <a:buFont typeface="Wingdings" panose="05000000000000000000" pitchFamily="2" charset="2"/>
              <a:buChar char="v"/>
            </a:pPr>
            <a:r>
              <a:rPr lang="uz-Cyrl-UZ" sz="5200" dirty="0">
                <a:latin typeface="Book Antiqua" panose="02040602050305030304" pitchFamily="18" charset="0"/>
              </a:rPr>
              <a:t>Ўзбекистон Республикаси Вазирлар Маҳкамасининг 2004 йил 19 июлдаги 339</a:t>
            </a:r>
            <a:r>
              <a:rPr lang="uz-Cyrl-UZ" sz="5200" b="1" dirty="0">
                <a:latin typeface="Book Antiqua" panose="02040602050305030304" pitchFamily="18" charset="0"/>
                <a:cs typeface="Calibri Light" panose="020F0302020204030204" pitchFamily="34" charset="0"/>
              </a:rPr>
              <a:t>-</a:t>
            </a:r>
            <a:r>
              <a:rPr lang="uz-Cyrl-UZ" sz="5200" dirty="0">
                <a:latin typeface="Book Antiqua" panose="02040602050305030304" pitchFamily="18" charset="0"/>
              </a:rPr>
              <a:t>сон «Почта алоқаси соҳасидаги фаолиятни такомиллаштириш тўғрисида»ги қарорига мувофиқ «Ўзбекистон почтаси» очиқ акциядорлик жамияти Ўзбекистон Республикаси почта алоқасининг миллий оператори этиб белгиланган ва Ўзбекистон Республикаси ҳудудида Умумжаҳон почта иттифоқининг ҳужжатларидан келиб чиқувчи мажбуриятларни бажариш белгиланган. </a:t>
            </a:r>
            <a:endParaRPr lang="en-US" sz="5200" dirty="0" smtClean="0">
              <a:latin typeface="Book Antiqua" panose="02040602050305030304" pitchFamily="18" charset="0"/>
            </a:endParaRPr>
          </a:p>
          <a:p>
            <a:pPr algn="just">
              <a:lnSpc>
                <a:spcPct val="100000"/>
              </a:lnSpc>
              <a:buFont typeface="Wingdings" panose="05000000000000000000" pitchFamily="2" charset="2"/>
              <a:buChar char="v"/>
            </a:pPr>
            <a:endParaRPr lang="uz-Cyrl-UZ" sz="4000" dirty="0">
              <a:latin typeface="Book Antiqua" panose="02040602050305030304" pitchFamily="18" charset="0"/>
            </a:endParaRPr>
          </a:p>
        </p:txBody>
      </p:sp>
      <p:sp>
        <p:nvSpPr>
          <p:cNvPr id="6" name="Номер слайда 4"/>
          <p:cNvSpPr>
            <a:spLocks noGrp="1"/>
          </p:cNvSpPr>
          <p:nvPr>
            <p:ph type="sldNum" sz="quarter" idx="12"/>
          </p:nvPr>
        </p:nvSpPr>
        <p:spPr>
          <a:xfrm>
            <a:off x="10277475" y="6665146"/>
            <a:ext cx="1685927" cy="165693"/>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innerShdw blurRad="114300">
              <a:prstClr val="black"/>
            </a:innerShdw>
          </a:effectLst>
        </p:spPr>
        <p:txBody>
          <a:bodyPr/>
          <a:lstStyle/>
          <a:p>
            <a:r>
              <a:rPr lang="uz-Cyrl-UZ" b="1" dirty="0" smtClean="0">
                <a:solidFill>
                  <a:schemeClr val="tx1"/>
                </a:solidFill>
                <a:latin typeface="Book Antiqua" panose="02040602050305030304" pitchFamily="18" charset="0"/>
              </a:rPr>
              <a:t>2</a:t>
            </a:r>
            <a:endParaRPr lang="ru-RU" b="1" dirty="0">
              <a:solidFill>
                <a:schemeClr val="tx1"/>
              </a:solidFill>
              <a:latin typeface="Book Antiqua" panose="0204060205030503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030" y="1242203"/>
            <a:ext cx="5683372" cy="5339752"/>
          </a:xfrm>
          <a:prstGeom prst="rect">
            <a:avLst/>
          </a:prstGeom>
        </p:spPr>
      </p:pic>
    </p:spTree>
    <p:extLst>
      <p:ext uri="{BB962C8B-B14F-4D97-AF65-F5344CB8AC3E}">
        <p14:creationId xmlns:p14="http://schemas.microsoft.com/office/powerpoint/2010/main" val="242795930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76044" y="129396"/>
            <a:ext cx="7755147" cy="6616461"/>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glow rad="63500">
              <a:schemeClr val="accent3">
                <a:satMod val="175000"/>
                <a:alpha val="40000"/>
              </a:schemeClr>
            </a:glow>
            <a:innerShdw blurRad="114300">
              <a:prstClr val="black"/>
            </a:innerShdw>
          </a:effectLst>
        </p:spPr>
        <p:txBody>
          <a:bodyPr>
            <a:normAutofit fontScale="25000" lnSpcReduction="20000"/>
          </a:bodyPr>
          <a:lstStyle/>
          <a:p>
            <a:pPr marL="0" lvl="0" indent="0" algn="just">
              <a:lnSpc>
                <a:spcPct val="100000"/>
              </a:lnSpc>
              <a:spcBef>
                <a:spcPct val="20000"/>
              </a:spcBef>
              <a:buClr>
                <a:prstClr val="white">
                  <a:shade val="95000"/>
                </a:prstClr>
              </a:buClr>
              <a:buSzPct val="65000"/>
              <a:buNone/>
            </a:pPr>
            <a:endParaRPr lang="uz-Cyrl-UZ" sz="2600" b="1" u="sng" dirty="0" smtClean="0">
              <a:latin typeface="Century" panose="02040604050505020304" pitchFamily="18" charset="0"/>
            </a:endParaRPr>
          </a:p>
          <a:p>
            <a:pPr lvl="0" algn="just">
              <a:lnSpc>
                <a:spcPct val="100000"/>
              </a:lnSpc>
              <a:spcBef>
                <a:spcPct val="20000"/>
              </a:spcBef>
              <a:buClr>
                <a:schemeClr val="tx1"/>
              </a:buClr>
              <a:buSzPct val="85000"/>
              <a:buFont typeface="Wingdings" panose="05000000000000000000" pitchFamily="2" charset="2"/>
              <a:buChar char="v"/>
            </a:pPr>
            <a:r>
              <a:rPr lang="uz-Cyrl-UZ" sz="7200" b="1" u="sng" dirty="0" smtClean="0">
                <a:solidFill>
                  <a:schemeClr val="accent1">
                    <a:lumMod val="75000"/>
                  </a:schemeClr>
                </a:solidFill>
                <a:latin typeface="Century" panose="02040604050505020304" pitchFamily="18" charset="0"/>
              </a:rPr>
              <a:t>2011 </a:t>
            </a:r>
            <a:r>
              <a:rPr lang="uz-Cyrl-UZ" sz="7200" b="1" u="sng" dirty="0">
                <a:solidFill>
                  <a:schemeClr val="accent1">
                    <a:lumMod val="75000"/>
                  </a:schemeClr>
                </a:solidFill>
                <a:latin typeface="Century" panose="02040604050505020304" pitchFamily="18" charset="0"/>
              </a:rPr>
              <a:t>йил 18 апрелда 2219-сонли буйруғи билан Почта алоқаси хизматларини кўрсатиш Қоидалари тасдиқланган. Ушбу Қоидалар </a:t>
            </a:r>
            <a:r>
              <a:rPr lang="uz-Cyrl-UZ" sz="7200" b="1" u="sng" dirty="0" smtClean="0">
                <a:solidFill>
                  <a:schemeClr val="accent1">
                    <a:lumMod val="75000"/>
                  </a:schemeClr>
                </a:solidFill>
                <a:latin typeface="Century" panose="02040604050505020304" pitchFamily="18" charset="0"/>
              </a:rPr>
              <a:t>8-бобдан ва </a:t>
            </a:r>
            <a:r>
              <a:rPr lang="uz-Cyrl-UZ" sz="7200" b="1" u="sng" dirty="0">
                <a:solidFill>
                  <a:schemeClr val="accent1">
                    <a:lumMod val="75000"/>
                  </a:schemeClr>
                </a:solidFill>
                <a:latin typeface="Century" panose="02040604050505020304" pitchFamily="18" charset="0"/>
              </a:rPr>
              <a:t>211-моддадан иборат. </a:t>
            </a:r>
          </a:p>
          <a:p>
            <a:pPr marL="0" lvl="0" indent="0" algn="just">
              <a:lnSpc>
                <a:spcPct val="100000"/>
              </a:lnSpc>
              <a:spcBef>
                <a:spcPct val="20000"/>
              </a:spcBef>
              <a:buClr>
                <a:prstClr val="white">
                  <a:shade val="95000"/>
                </a:prstClr>
              </a:buClr>
              <a:buSzPct val="65000"/>
              <a:buNone/>
              <a:tabLst>
                <a:tab pos="4122738" algn="l"/>
              </a:tabLst>
            </a:pPr>
            <a:r>
              <a:rPr lang="uz-Cyrl-UZ" sz="7200" dirty="0">
                <a:latin typeface="Century" panose="02040604050505020304" pitchFamily="18" charset="0"/>
              </a:rPr>
              <a:t>Мазкур Қоидалар почта алоқаси хизматларини кўрсатувчи почта алоқаси операторлари, провайдерлари ва ушбу хизматлардан фойдаланувчилар ўртасидаги муносабатларни тартибга </a:t>
            </a:r>
            <a:r>
              <a:rPr lang="uz-Cyrl-UZ" sz="7200" dirty="0" smtClean="0">
                <a:latin typeface="Century" panose="02040604050505020304" pitchFamily="18" charset="0"/>
              </a:rPr>
              <a:t>солади ва </a:t>
            </a:r>
            <a:r>
              <a:rPr lang="uz-Cyrl-UZ" sz="7200" dirty="0">
                <a:latin typeface="Century" panose="02040604050505020304" pitchFamily="18" charset="0"/>
              </a:rPr>
              <a:t>почта алоқаси хизматларини кўрсатиш тартибини, почта алоқаси операторлари, провайдерлари ҳамда фойдаланувчиларнинг </a:t>
            </a:r>
            <a:r>
              <a:rPr lang="uz-Cyrl-UZ" sz="7200" dirty="0" smtClean="0">
                <a:latin typeface="Century" panose="02040604050505020304" pitchFamily="18" charset="0"/>
              </a:rPr>
              <a:t>ҳуқуқ ва </a:t>
            </a:r>
            <a:r>
              <a:rPr lang="uz-Cyrl-UZ" sz="7200" dirty="0">
                <a:latin typeface="Century" panose="02040604050505020304" pitchFamily="18" charset="0"/>
              </a:rPr>
              <a:t>мажбуриятларини белгилайди</a:t>
            </a:r>
            <a:r>
              <a:rPr lang="uz-Cyrl-UZ" sz="7200" dirty="0" smtClean="0">
                <a:latin typeface="Century" panose="02040604050505020304" pitchFamily="18" charset="0"/>
              </a:rPr>
              <a:t>.</a:t>
            </a:r>
          </a:p>
          <a:p>
            <a:pPr marL="0" lvl="0" indent="0" algn="just">
              <a:lnSpc>
                <a:spcPct val="100000"/>
              </a:lnSpc>
              <a:spcBef>
                <a:spcPct val="20000"/>
              </a:spcBef>
              <a:buClr>
                <a:prstClr val="white">
                  <a:shade val="95000"/>
                </a:prstClr>
              </a:buClr>
              <a:buSzPct val="65000"/>
              <a:buNone/>
              <a:tabLst>
                <a:tab pos="4122738" algn="l"/>
              </a:tabLst>
            </a:pPr>
            <a:endParaRPr lang="uz-Cyrl-UZ" sz="7200" dirty="0" smtClean="0">
              <a:latin typeface="Century" panose="02040604050505020304" pitchFamily="18" charset="0"/>
            </a:endParaRPr>
          </a:p>
          <a:p>
            <a:pPr lvl="0" algn="just">
              <a:lnSpc>
                <a:spcPct val="100000"/>
              </a:lnSpc>
              <a:spcBef>
                <a:spcPct val="20000"/>
              </a:spcBef>
              <a:buClr>
                <a:schemeClr val="tx1"/>
              </a:buClr>
              <a:buSzPct val="90000"/>
              <a:buFont typeface="Wingdings" panose="05000000000000000000" pitchFamily="2" charset="2"/>
              <a:buChar char="v"/>
              <a:tabLst>
                <a:tab pos="4122738" algn="l"/>
              </a:tabLst>
            </a:pPr>
            <a:r>
              <a:rPr lang="ru-RU" sz="7200" b="1" u="sng" dirty="0">
                <a:solidFill>
                  <a:schemeClr val="accent1">
                    <a:lumMod val="75000"/>
                  </a:schemeClr>
                </a:solidFill>
                <a:latin typeface="Century" panose="02040604050505020304" pitchFamily="18" charset="0"/>
              </a:rPr>
              <a:t>Ўзбекистон </a:t>
            </a:r>
            <a:r>
              <a:rPr lang="ru-RU" sz="7200" b="1" u="sng" dirty="0" err="1">
                <a:solidFill>
                  <a:schemeClr val="accent1">
                    <a:lumMod val="75000"/>
                  </a:schemeClr>
                </a:solidFill>
                <a:latin typeface="Century" panose="02040604050505020304" pitchFamily="18" charset="0"/>
              </a:rPr>
              <a:t>Республикаси</a:t>
            </a:r>
            <a:r>
              <a:rPr lang="ru-RU" sz="7200" b="1" u="sng" dirty="0">
                <a:solidFill>
                  <a:schemeClr val="accent1">
                    <a:lumMod val="75000"/>
                  </a:schemeClr>
                </a:solidFill>
                <a:latin typeface="Century" panose="02040604050505020304" pitchFamily="18" charset="0"/>
              </a:rPr>
              <a:t> </a:t>
            </a:r>
            <a:r>
              <a:rPr lang="ru-RU" sz="7200" b="1" u="sng" dirty="0" err="1" smtClean="0">
                <a:solidFill>
                  <a:schemeClr val="accent1">
                    <a:lumMod val="75000"/>
                  </a:schemeClr>
                </a:solidFill>
                <a:latin typeface="Century" panose="02040604050505020304" pitchFamily="18" charset="0"/>
              </a:rPr>
              <a:t>Президентининг</a:t>
            </a:r>
            <a:r>
              <a:rPr lang="ru-RU" sz="7200" b="1" u="sng" dirty="0">
                <a:solidFill>
                  <a:schemeClr val="accent1">
                    <a:lumMod val="75000"/>
                  </a:schemeClr>
                </a:solidFill>
                <a:latin typeface="Century" panose="02040604050505020304" pitchFamily="18" charset="0"/>
              </a:rPr>
              <a:t> </a:t>
            </a:r>
            <a:r>
              <a:rPr lang="ru-RU" sz="7200" b="1" u="sng" dirty="0" smtClean="0">
                <a:solidFill>
                  <a:schemeClr val="accent1">
                    <a:lumMod val="75000"/>
                  </a:schemeClr>
                </a:solidFill>
                <a:latin typeface="Century" panose="02040604050505020304" pitchFamily="18" charset="0"/>
              </a:rPr>
              <a:t>2020 </a:t>
            </a:r>
            <a:r>
              <a:rPr lang="ru-RU" sz="7200" b="1" u="sng" dirty="0" err="1" smtClean="0">
                <a:solidFill>
                  <a:schemeClr val="accent1">
                    <a:lumMod val="75000"/>
                  </a:schemeClr>
                </a:solidFill>
                <a:latin typeface="Century" panose="02040604050505020304" pitchFamily="18" charset="0"/>
              </a:rPr>
              <a:t>йил</a:t>
            </a:r>
            <a:r>
              <a:rPr lang="ru-RU" sz="7200" b="1" u="sng" dirty="0" smtClean="0">
                <a:solidFill>
                  <a:schemeClr val="accent1">
                    <a:lumMod val="75000"/>
                  </a:schemeClr>
                </a:solidFill>
                <a:latin typeface="Century" panose="02040604050505020304" pitchFamily="18" charset="0"/>
              </a:rPr>
              <a:t/>
            </a:r>
            <a:br>
              <a:rPr lang="ru-RU" sz="7200" b="1" u="sng" dirty="0" smtClean="0">
                <a:solidFill>
                  <a:schemeClr val="accent1">
                    <a:lumMod val="75000"/>
                  </a:schemeClr>
                </a:solidFill>
                <a:latin typeface="Century" panose="02040604050505020304" pitchFamily="18" charset="0"/>
              </a:rPr>
            </a:br>
            <a:r>
              <a:rPr lang="ru-RU" sz="7200" b="1" u="sng" dirty="0" smtClean="0">
                <a:solidFill>
                  <a:schemeClr val="accent1">
                    <a:lumMod val="75000"/>
                  </a:schemeClr>
                </a:solidFill>
                <a:latin typeface="Century" panose="02040604050505020304" pitchFamily="18" charset="0"/>
              </a:rPr>
              <a:t>28 </a:t>
            </a:r>
            <a:r>
              <a:rPr lang="ru-RU" sz="7200" b="1" u="sng" dirty="0" err="1">
                <a:solidFill>
                  <a:schemeClr val="accent1">
                    <a:lumMod val="75000"/>
                  </a:schemeClr>
                </a:solidFill>
                <a:latin typeface="Century" panose="02040604050505020304" pitchFamily="18" charset="0"/>
              </a:rPr>
              <a:t>апрелдаги</a:t>
            </a:r>
            <a:r>
              <a:rPr lang="ru-RU" sz="7200" b="1" u="sng" dirty="0">
                <a:solidFill>
                  <a:schemeClr val="accent1">
                    <a:lumMod val="75000"/>
                  </a:schemeClr>
                </a:solidFill>
                <a:latin typeface="Century" panose="02040604050505020304" pitchFamily="18" charset="0"/>
              </a:rPr>
              <a:t> 4699-сон “</a:t>
            </a:r>
            <a:r>
              <a:rPr lang="ru-RU" sz="7200" b="1" u="sng" dirty="0" err="1">
                <a:solidFill>
                  <a:schemeClr val="accent1">
                    <a:lumMod val="75000"/>
                  </a:schemeClr>
                </a:solidFill>
                <a:latin typeface="Century" panose="02040604050505020304" pitchFamily="18" charset="0"/>
              </a:rPr>
              <a:t>Рақамли</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иқтисодиёт</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ва</a:t>
            </a:r>
            <a:r>
              <a:rPr lang="ru-RU" sz="7200" b="1" u="sng" dirty="0">
                <a:solidFill>
                  <a:schemeClr val="accent1">
                    <a:lumMod val="75000"/>
                  </a:schemeClr>
                </a:solidFill>
                <a:latin typeface="Century" panose="02040604050505020304" pitchFamily="18" charset="0"/>
              </a:rPr>
              <a:t> электрон </a:t>
            </a:r>
            <a:r>
              <a:rPr lang="ru-RU" sz="7200" b="1" u="sng" dirty="0" err="1">
                <a:solidFill>
                  <a:schemeClr val="accent1">
                    <a:lumMod val="75000"/>
                  </a:schemeClr>
                </a:solidFill>
                <a:latin typeface="Century" panose="02040604050505020304" pitchFamily="18" charset="0"/>
              </a:rPr>
              <a:t>ҳуқуматни</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кенг</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жорий</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этиш</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чора-тадбирлари</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тўғрисида”ги</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қарори</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қабул</a:t>
            </a:r>
            <a:r>
              <a:rPr lang="ru-RU" sz="7200" b="1" u="sng" dirty="0">
                <a:solidFill>
                  <a:schemeClr val="accent1">
                    <a:lumMod val="75000"/>
                  </a:schemeClr>
                </a:solidFill>
                <a:latin typeface="Century" panose="02040604050505020304" pitchFamily="18" charset="0"/>
              </a:rPr>
              <a:t> </a:t>
            </a:r>
            <a:r>
              <a:rPr lang="ru-RU" sz="7200" b="1" u="sng" dirty="0" err="1">
                <a:solidFill>
                  <a:schemeClr val="accent1">
                    <a:lumMod val="75000"/>
                  </a:schemeClr>
                </a:solidFill>
                <a:latin typeface="Century" panose="02040604050505020304" pitchFamily="18" charset="0"/>
              </a:rPr>
              <a:t>қилинган</a:t>
            </a:r>
            <a:r>
              <a:rPr lang="ru-RU" sz="7200" b="1" u="sng" dirty="0">
                <a:solidFill>
                  <a:schemeClr val="accent1">
                    <a:lumMod val="75000"/>
                  </a:schemeClr>
                </a:solidFill>
                <a:latin typeface="Century" panose="02040604050505020304" pitchFamily="18" charset="0"/>
              </a:rPr>
              <a:t>. </a:t>
            </a:r>
          </a:p>
          <a:p>
            <a:pPr marL="0" lvl="0" indent="0" algn="just">
              <a:lnSpc>
                <a:spcPct val="100000"/>
              </a:lnSpc>
              <a:spcBef>
                <a:spcPct val="20000"/>
              </a:spcBef>
              <a:buClr>
                <a:prstClr val="white">
                  <a:shade val="95000"/>
                </a:prstClr>
              </a:buClr>
              <a:buSzPct val="65000"/>
              <a:buNone/>
              <a:tabLst>
                <a:tab pos="4122738" algn="l"/>
              </a:tabLst>
            </a:pPr>
            <a:r>
              <a:rPr lang="ru-RU" sz="7200" dirty="0">
                <a:latin typeface="Century" panose="02040604050505020304" pitchFamily="18" charset="0"/>
              </a:rPr>
              <a:t>Ушбу </a:t>
            </a:r>
            <a:r>
              <a:rPr lang="ru-RU" sz="7200" dirty="0" err="1">
                <a:latin typeface="Century" panose="02040604050505020304" pitchFamily="18" charset="0"/>
              </a:rPr>
              <a:t>қарорни</a:t>
            </a:r>
            <a:r>
              <a:rPr lang="ru-RU" sz="7200" dirty="0">
                <a:latin typeface="Century" panose="02040604050505020304" pitchFamily="18" charset="0"/>
              </a:rPr>
              <a:t> </a:t>
            </a:r>
            <a:r>
              <a:rPr lang="ru-RU" sz="7200" dirty="0" err="1">
                <a:latin typeface="Century" panose="02040604050505020304" pitchFamily="18" charset="0"/>
              </a:rPr>
              <a:t>ижросини</a:t>
            </a:r>
            <a:r>
              <a:rPr lang="ru-RU" sz="7200" dirty="0">
                <a:latin typeface="Century" panose="02040604050505020304" pitchFamily="18" charset="0"/>
              </a:rPr>
              <a:t> </a:t>
            </a:r>
            <a:r>
              <a:rPr lang="ru-RU" sz="7200" dirty="0" err="1" smtClean="0">
                <a:latin typeface="Century" panose="02040604050505020304" pitchFamily="18" charset="0"/>
              </a:rPr>
              <a:t>таъминлаш</a:t>
            </a:r>
            <a:r>
              <a:rPr lang="ru-RU" sz="7200" dirty="0" smtClean="0">
                <a:latin typeface="Century" panose="02040604050505020304" pitchFamily="18" charset="0"/>
              </a:rPr>
              <a:t>, </a:t>
            </a:r>
            <a:r>
              <a:rPr lang="ru-RU" sz="7200" dirty="0" err="1">
                <a:latin typeface="Century" panose="02040604050505020304" pitchFamily="18" charset="0"/>
              </a:rPr>
              <a:t>шунингдек</a:t>
            </a:r>
            <a:r>
              <a:rPr lang="ru-RU" sz="7200" dirty="0">
                <a:latin typeface="Century" panose="02040604050505020304" pitchFamily="18" charset="0"/>
              </a:rPr>
              <a:t>, </a:t>
            </a:r>
            <a:r>
              <a:rPr lang="ru-RU" sz="7200" dirty="0" err="1">
                <a:latin typeface="Century" panose="02040604050505020304" pitchFamily="18" charset="0"/>
              </a:rPr>
              <a:t>замонавий</a:t>
            </a:r>
            <a:r>
              <a:rPr lang="ru-RU" sz="7200" dirty="0">
                <a:latin typeface="Century" panose="02040604050505020304" pitchFamily="18" charset="0"/>
              </a:rPr>
              <a:t> </a:t>
            </a:r>
            <a:r>
              <a:rPr lang="ru-RU" sz="7200" dirty="0" err="1">
                <a:latin typeface="Century" panose="02040604050505020304" pitchFamily="18" charset="0"/>
              </a:rPr>
              <a:t>ахборот</a:t>
            </a:r>
            <a:r>
              <a:rPr lang="ru-RU" sz="7200" dirty="0">
                <a:latin typeface="Century" panose="02040604050505020304" pitchFamily="18" charset="0"/>
              </a:rPr>
              <a:t> </a:t>
            </a:r>
            <a:r>
              <a:rPr lang="ru-RU" sz="7200" dirty="0" err="1">
                <a:latin typeface="Century" panose="02040604050505020304" pitchFamily="18" charset="0"/>
              </a:rPr>
              <a:t>технологияларини</a:t>
            </a:r>
            <a:r>
              <a:rPr lang="ru-RU" sz="7200" dirty="0">
                <a:latin typeface="Century" panose="02040604050505020304" pitchFamily="18" charset="0"/>
              </a:rPr>
              <a:t> </a:t>
            </a:r>
            <a:r>
              <a:rPr lang="ru-RU" sz="7200" dirty="0" err="1">
                <a:latin typeface="Century" panose="02040604050505020304" pitchFamily="18" charset="0"/>
              </a:rPr>
              <a:t>жорий</a:t>
            </a:r>
            <a:r>
              <a:rPr lang="ru-RU" sz="7200" dirty="0">
                <a:latin typeface="Century" panose="02040604050505020304" pitchFamily="18" charset="0"/>
              </a:rPr>
              <a:t> </a:t>
            </a:r>
            <a:r>
              <a:rPr lang="ru-RU" sz="7200" dirty="0" err="1">
                <a:latin typeface="Century" panose="02040604050505020304" pitchFamily="18" charset="0"/>
              </a:rPr>
              <a:t>этиш</a:t>
            </a:r>
            <a:r>
              <a:rPr lang="ru-RU" sz="7200" dirty="0">
                <a:latin typeface="Century" panose="02040604050505020304" pitchFamily="18" charset="0"/>
              </a:rPr>
              <a:t> </a:t>
            </a:r>
            <a:r>
              <a:rPr lang="ru-RU" sz="7200" dirty="0" err="1">
                <a:latin typeface="Century" panose="02040604050505020304" pitchFamily="18" charset="0"/>
              </a:rPr>
              <a:t>орқали</a:t>
            </a:r>
            <a:r>
              <a:rPr lang="ru-RU" sz="7200" dirty="0">
                <a:latin typeface="Century" panose="02040604050505020304" pitchFamily="18" charset="0"/>
              </a:rPr>
              <a:t> </a:t>
            </a:r>
            <a:r>
              <a:rPr lang="ru-RU" sz="7200" dirty="0" err="1">
                <a:latin typeface="Century" panose="02040604050505020304" pitchFamily="18" charset="0"/>
              </a:rPr>
              <a:t>давлат</a:t>
            </a:r>
            <a:r>
              <a:rPr lang="ru-RU" sz="7200" dirty="0">
                <a:latin typeface="Century" panose="02040604050505020304" pitchFamily="18" charset="0"/>
              </a:rPr>
              <a:t> </a:t>
            </a:r>
            <a:r>
              <a:rPr lang="ru-RU" sz="7200" dirty="0" err="1">
                <a:latin typeface="Century" panose="02040604050505020304" pitchFamily="18" charset="0"/>
              </a:rPr>
              <a:t>бошқаруви</a:t>
            </a:r>
            <a:r>
              <a:rPr lang="ru-RU" sz="7200" dirty="0">
                <a:latin typeface="Century" panose="02040604050505020304" pitchFamily="18" charset="0"/>
              </a:rPr>
              <a:t> </a:t>
            </a:r>
            <a:r>
              <a:rPr lang="ru-RU" sz="7200" dirty="0" err="1">
                <a:latin typeface="Century" panose="02040604050505020304" pitchFamily="18" charset="0"/>
              </a:rPr>
              <a:t>органлари</a:t>
            </a:r>
            <a:r>
              <a:rPr lang="ru-RU" sz="7200" dirty="0">
                <a:latin typeface="Century" panose="02040604050505020304" pitchFamily="18" charset="0"/>
              </a:rPr>
              <a:t>, </a:t>
            </a:r>
            <a:r>
              <a:rPr lang="ru-RU" sz="7200" dirty="0" err="1">
                <a:latin typeface="Century" panose="02040604050505020304" pitchFamily="18" charset="0"/>
              </a:rPr>
              <a:t>маҳаллий</a:t>
            </a:r>
            <a:r>
              <a:rPr lang="ru-RU" sz="7200" dirty="0">
                <a:latin typeface="Century" panose="02040604050505020304" pitchFamily="18" charset="0"/>
              </a:rPr>
              <a:t> </a:t>
            </a:r>
            <a:r>
              <a:rPr lang="ru-RU" sz="7200" dirty="0" err="1">
                <a:latin typeface="Century" panose="02040604050505020304" pitchFamily="18" charset="0"/>
              </a:rPr>
              <a:t>ижро</a:t>
            </a:r>
            <a:r>
              <a:rPr lang="ru-RU" sz="7200" dirty="0">
                <a:latin typeface="Century" panose="02040604050505020304" pitchFamily="18" charset="0"/>
              </a:rPr>
              <a:t> </a:t>
            </a:r>
            <a:r>
              <a:rPr lang="ru-RU" sz="7200" dirty="0" err="1">
                <a:latin typeface="Century" panose="02040604050505020304" pitchFamily="18" charset="0"/>
              </a:rPr>
              <a:t>этувчи</a:t>
            </a:r>
            <a:r>
              <a:rPr lang="ru-RU" sz="7200" dirty="0">
                <a:latin typeface="Century" panose="02040604050505020304" pitchFamily="18" charset="0"/>
              </a:rPr>
              <a:t> </a:t>
            </a:r>
            <a:r>
              <a:rPr lang="ru-RU" sz="7200" dirty="0" err="1">
                <a:latin typeface="Century" panose="02040604050505020304" pitchFamily="18" charset="0"/>
              </a:rPr>
              <a:t>хокимият</a:t>
            </a:r>
            <a:r>
              <a:rPr lang="ru-RU" sz="7200" dirty="0">
                <a:latin typeface="Century" panose="02040604050505020304" pitchFamily="18" charset="0"/>
              </a:rPr>
              <a:t> </a:t>
            </a:r>
            <a:r>
              <a:rPr lang="ru-RU" sz="7200" dirty="0" err="1">
                <a:latin typeface="Century" panose="02040604050505020304" pitchFamily="18" charset="0"/>
              </a:rPr>
              <a:t>органлари</a:t>
            </a:r>
            <a:r>
              <a:rPr lang="ru-RU" sz="7200" dirty="0">
                <a:latin typeface="Century" panose="02040604050505020304" pitchFamily="18" charset="0"/>
              </a:rPr>
              <a:t>, </a:t>
            </a:r>
            <a:r>
              <a:rPr lang="ru-RU" sz="7200" dirty="0" err="1">
                <a:latin typeface="Century" panose="02040604050505020304" pitchFamily="18" charset="0"/>
              </a:rPr>
              <a:t>давлат</a:t>
            </a:r>
            <a:r>
              <a:rPr lang="ru-RU" sz="7200" dirty="0">
                <a:latin typeface="Century" panose="02040604050505020304" pitchFamily="18" charset="0"/>
              </a:rPr>
              <a:t> </a:t>
            </a:r>
            <a:r>
              <a:rPr lang="ru-RU" sz="7200" dirty="0" err="1">
                <a:latin typeface="Century" panose="02040604050505020304" pitchFamily="18" charset="0"/>
              </a:rPr>
              <a:t>корхоналари</a:t>
            </a:r>
            <a:r>
              <a:rPr lang="ru-RU" sz="7200" dirty="0">
                <a:latin typeface="Century" panose="02040604050505020304" pitchFamily="18" charset="0"/>
              </a:rPr>
              <a:t>, </a:t>
            </a:r>
            <a:r>
              <a:rPr lang="ru-RU" sz="7200" dirty="0" err="1">
                <a:latin typeface="Century" panose="02040604050505020304" pitchFamily="18" charset="0"/>
              </a:rPr>
              <a:t>муассасалари</a:t>
            </a:r>
            <a:r>
              <a:rPr lang="ru-RU" sz="7200" dirty="0">
                <a:latin typeface="Century" panose="02040604050505020304" pitchFamily="18" charset="0"/>
              </a:rPr>
              <a:t>, </a:t>
            </a:r>
            <a:r>
              <a:rPr lang="ru-RU" sz="7200" dirty="0" err="1">
                <a:latin typeface="Century" panose="02040604050505020304" pitchFamily="18" charset="0"/>
              </a:rPr>
              <a:t>ташкилотлари</a:t>
            </a:r>
            <a:r>
              <a:rPr lang="ru-RU" sz="7200" dirty="0">
                <a:latin typeface="Century" panose="02040604050505020304" pitchFamily="18" charset="0"/>
              </a:rPr>
              <a:t>, суд </a:t>
            </a:r>
            <a:r>
              <a:rPr lang="ru-RU" sz="7200" dirty="0" err="1">
                <a:latin typeface="Century" panose="02040604050505020304" pitchFamily="18" charset="0"/>
              </a:rPr>
              <a:t>ва</a:t>
            </a:r>
            <a:r>
              <a:rPr lang="ru-RU" sz="7200" dirty="0">
                <a:latin typeface="Century" panose="02040604050505020304" pitchFamily="18" charset="0"/>
              </a:rPr>
              <a:t> </a:t>
            </a:r>
            <a:r>
              <a:rPr lang="ru-RU" sz="7200" dirty="0" err="1">
                <a:latin typeface="Century" panose="02040604050505020304" pitchFamily="18" charset="0"/>
              </a:rPr>
              <a:t>ҳуқуқни</a:t>
            </a:r>
            <a:r>
              <a:rPr lang="ru-RU" sz="7200" dirty="0">
                <a:latin typeface="Century" panose="02040604050505020304" pitchFamily="18" charset="0"/>
              </a:rPr>
              <a:t> </a:t>
            </a:r>
            <a:r>
              <a:rPr lang="ru-RU" sz="7200" dirty="0" err="1">
                <a:latin typeface="Century" panose="02040604050505020304" pitchFamily="18" charset="0"/>
              </a:rPr>
              <a:t>муҳофаза</a:t>
            </a:r>
            <a:r>
              <a:rPr lang="ru-RU" sz="7200" dirty="0">
                <a:latin typeface="Century" panose="02040604050505020304" pitchFamily="18" charset="0"/>
              </a:rPr>
              <a:t> </a:t>
            </a:r>
            <a:r>
              <a:rPr lang="ru-RU" sz="7200" dirty="0" err="1">
                <a:latin typeface="Century" panose="02040604050505020304" pitchFamily="18" charset="0"/>
              </a:rPr>
              <a:t>қилувчи</a:t>
            </a:r>
            <a:r>
              <a:rPr lang="ru-RU" sz="7200" dirty="0">
                <a:latin typeface="Century" panose="02040604050505020304" pitchFamily="18" charset="0"/>
              </a:rPr>
              <a:t> </a:t>
            </a:r>
            <a:r>
              <a:rPr lang="ru-RU" sz="7200" dirty="0" err="1">
                <a:latin typeface="Century" panose="02040604050505020304" pitchFamily="18" charset="0"/>
              </a:rPr>
              <a:t>органлар</a:t>
            </a:r>
            <a:r>
              <a:rPr lang="ru-RU" sz="7200" dirty="0">
                <a:latin typeface="Century" panose="02040604050505020304" pitchFamily="18" charset="0"/>
              </a:rPr>
              <a:t> </a:t>
            </a:r>
            <a:r>
              <a:rPr lang="ru-RU" sz="7200" dirty="0" err="1">
                <a:latin typeface="Century" panose="02040604050505020304" pitchFamily="18" charset="0"/>
              </a:rPr>
              <a:t>томонидан</a:t>
            </a:r>
            <a:r>
              <a:rPr lang="ru-RU" sz="7200" dirty="0">
                <a:latin typeface="Century" panose="02040604050505020304" pitchFamily="18" charset="0"/>
              </a:rPr>
              <a:t> </a:t>
            </a:r>
            <a:r>
              <a:rPr lang="ru-RU" sz="7200" dirty="0" err="1">
                <a:latin typeface="Century" panose="02040604050505020304" pitchFamily="18" charset="0"/>
              </a:rPr>
              <a:t>юридик</a:t>
            </a:r>
            <a:r>
              <a:rPr lang="ru-RU" sz="7200" dirty="0">
                <a:latin typeface="Century" panose="02040604050505020304" pitchFamily="18" charset="0"/>
              </a:rPr>
              <a:t> </a:t>
            </a:r>
            <a:r>
              <a:rPr lang="ru-RU" sz="7200" dirty="0" err="1">
                <a:latin typeface="Century" panose="02040604050505020304" pitchFamily="18" charset="0"/>
              </a:rPr>
              <a:t>ва</a:t>
            </a:r>
            <a:r>
              <a:rPr lang="ru-RU" sz="7200" dirty="0">
                <a:latin typeface="Century" panose="02040604050505020304" pitchFamily="18" charset="0"/>
              </a:rPr>
              <a:t> </a:t>
            </a:r>
            <a:r>
              <a:rPr lang="ru-RU" sz="7200" dirty="0" err="1">
                <a:latin typeface="Century" panose="02040604050505020304" pitchFamily="18" charset="0"/>
              </a:rPr>
              <a:t>жисмоний</a:t>
            </a:r>
            <a:r>
              <a:rPr lang="ru-RU" sz="7200" dirty="0">
                <a:latin typeface="Century" panose="02040604050505020304" pitchFamily="18" charset="0"/>
              </a:rPr>
              <a:t> </a:t>
            </a:r>
            <a:r>
              <a:rPr lang="ru-RU" sz="7200" dirty="0" err="1">
                <a:latin typeface="Century" panose="02040604050505020304" pitchFamily="18" charset="0"/>
              </a:rPr>
              <a:t>шахслар</a:t>
            </a:r>
            <a:r>
              <a:rPr lang="ru-RU" sz="7200" dirty="0">
                <a:latin typeface="Century" panose="02040604050505020304" pitchFamily="18" charset="0"/>
              </a:rPr>
              <a:t> </a:t>
            </a:r>
            <a:r>
              <a:rPr lang="ru-RU" sz="7200" dirty="0" err="1">
                <a:latin typeface="Century" panose="02040604050505020304" pitchFamily="18" charset="0"/>
              </a:rPr>
              <a:t>номига</a:t>
            </a:r>
            <a:r>
              <a:rPr lang="ru-RU" sz="7200" dirty="0">
                <a:latin typeface="Century" panose="02040604050505020304" pitchFamily="18" charset="0"/>
              </a:rPr>
              <a:t> </a:t>
            </a:r>
            <a:r>
              <a:rPr lang="ru-RU" sz="7200" dirty="0" err="1">
                <a:latin typeface="Century" panose="02040604050505020304" pitchFamily="18" charset="0"/>
              </a:rPr>
              <a:t>йўлланувчи</a:t>
            </a:r>
            <a:r>
              <a:rPr lang="ru-RU" sz="7200" dirty="0">
                <a:latin typeface="Century" panose="02040604050505020304" pitchFamily="18" charset="0"/>
              </a:rPr>
              <a:t> хат-</a:t>
            </a:r>
            <a:r>
              <a:rPr lang="ru-RU" sz="7200" dirty="0" err="1">
                <a:latin typeface="Century" panose="02040604050505020304" pitchFamily="18" charset="0"/>
              </a:rPr>
              <a:t>хабарлар</a:t>
            </a:r>
            <a:r>
              <a:rPr lang="ru-RU" sz="7200" dirty="0">
                <a:latin typeface="Century" panose="02040604050505020304" pitchFamily="18" charset="0"/>
              </a:rPr>
              <a:t>, </a:t>
            </a:r>
            <a:r>
              <a:rPr lang="ru-RU" sz="7200" dirty="0" err="1">
                <a:latin typeface="Century" panose="02040604050505020304" pitchFamily="18" charset="0"/>
              </a:rPr>
              <a:t>хабарномалар</a:t>
            </a:r>
            <a:r>
              <a:rPr lang="ru-RU" sz="7200" dirty="0">
                <a:latin typeface="Century" panose="02040604050505020304" pitchFamily="18" charset="0"/>
              </a:rPr>
              <a:t>, </a:t>
            </a:r>
            <a:r>
              <a:rPr lang="ru-RU" sz="7200" dirty="0" err="1">
                <a:latin typeface="Century" panose="02040604050505020304" pitchFamily="18" charset="0"/>
              </a:rPr>
              <a:t>чақирув</a:t>
            </a:r>
            <a:r>
              <a:rPr lang="ru-RU" sz="7200" dirty="0">
                <a:latin typeface="Century" panose="02040604050505020304" pitchFamily="18" charset="0"/>
              </a:rPr>
              <a:t> </a:t>
            </a:r>
            <a:r>
              <a:rPr lang="ru-RU" sz="7200" dirty="0" err="1">
                <a:latin typeface="Century" panose="02040604050505020304" pitchFamily="18" charset="0"/>
              </a:rPr>
              <a:t>қоғозлари</a:t>
            </a:r>
            <a:r>
              <a:rPr lang="ru-RU" sz="7200" dirty="0">
                <a:latin typeface="Century" panose="02040604050505020304" pitchFamily="18" charset="0"/>
              </a:rPr>
              <a:t> </a:t>
            </a:r>
            <a:r>
              <a:rPr lang="ru-RU" sz="7200" dirty="0" err="1">
                <a:latin typeface="Century" panose="02040604050505020304" pitchFamily="18" charset="0"/>
              </a:rPr>
              <a:t>ва</a:t>
            </a:r>
            <a:r>
              <a:rPr lang="ru-RU" sz="7200" dirty="0">
                <a:latin typeface="Century" panose="02040604050505020304" pitchFamily="18" charset="0"/>
              </a:rPr>
              <a:t> </a:t>
            </a:r>
            <a:r>
              <a:rPr lang="ru-RU" sz="7200" dirty="0" err="1">
                <a:latin typeface="Century" panose="02040604050505020304" pitchFamily="18" charset="0"/>
              </a:rPr>
              <a:t>бошқа</a:t>
            </a:r>
            <a:r>
              <a:rPr lang="ru-RU" sz="7200" dirty="0">
                <a:latin typeface="Century" panose="02040604050505020304" pitchFamily="18" charset="0"/>
              </a:rPr>
              <a:t> </a:t>
            </a:r>
            <a:r>
              <a:rPr lang="ru-RU" sz="7200" dirty="0" err="1">
                <a:latin typeface="Century" panose="02040604050505020304" pitchFamily="18" charset="0"/>
              </a:rPr>
              <a:t>юридик</a:t>
            </a:r>
            <a:r>
              <a:rPr lang="ru-RU" sz="7200" dirty="0">
                <a:latin typeface="Century" panose="02040604050505020304" pitchFamily="18" charset="0"/>
              </a:rPr>
              <a:t> ҳужжатларни почта </a:t>
            </a:r>
            <a:r>
              <a:rPr lang="ru-RU" sz="7200" dirty="0" err="1">
                <a:latin typeface="Century" panose="02040604050505020304" pitchFamily="18" charset="0"/>
              </a:rPr>
              <a:t>алоқаси</a:t>
            </a:r>
            <a:r>
              <a:rPr lang="ru-RU" sz="7200" dirty="0">
                <a:latin typeface="Century" panose="02040604050505020304" pitchFamily="18" charset="0"/>
              </a:rPr>
              <a:t> </a:t>
            </a:r>
            <a:r>
              <a:rPr lang="ru-RU" sz="7200" dirty="0" err="1">
                <a:latin typeface="Century" panose="02040604050505020304" pitchFamily="18" charset="0"/>
              </a:rPr>
              <a:t>объектлари</a:t>
            </a:r>
            <a:r>
              <a:rPr lang="ru-RU" sz="7200" dirty="0">
                <a:latin typeface="Century" panose="02040604050505020304" pitchFamily="18" charset="0"/>
              </a:rPr>
              <a:t> </a:t>
            </a:r>
            <a:r>
              <a:rPr lang="ru-RU" sz="7200" dirty="0" err="1">
                <a:latin typeface="Century" panose="02040604050505020304" pitchFamily="18" charset="0"/>
              </a:rPr>
              <a:t>тармоғи</a:t>
            </a:r>
            <a:r>
              <a:rPr lang="ru-RU" sz="7200" dirty="0">
                <a:latin typeface="Century" panose="02040604050505020304" pitchFamily="18" charset="0"/>
              </a:rPr>
              <a:t> </a:t>
            </a:r>
            <a:r>
              <a:rPr lang="ru-RU" sz="7200" dirty="0" err="1">
                <a:latin typeface="Century" panose="02040604050505020304" pitchFamily="18" charset="0"/>
              </a:rPr>
              <a:t>орқали</a:t>
            </a:r>
            <a:r>
              <a:rPr lang="ru-RU" sz="7200" dirty="0">
                <a:latin typeface="Century" panose="02040604050505020304" pitchFamily="18" charset="0"/>
              </a:rPr>
              <a:t> </a:t>
            </a:r>
            <a:r>
              <a:rPr lang="ru-RU" sz="7200" dirty="0" err="1">
                <a:latin typeface="Century" panose="02040604050505020304" pitchFamily="18" charset="0"/>
              </a:rPr>
              <a:t>етказиб</a:t>
            </a:r>
            <a:r>
              <a:rPr lang="ru-RU" sz="7200" dirty="0">
                <a:latin typeface="Century" panose="02040604050505020304" pitchFamily="18" charset="0"/>
              </a:rPr>
              <a:t> </a:t>
            </a:r>
            <a:r>
              <a:rPr lang="ru-RU" sz="7200" dirty="0" err="1">
                <a:latin typeface="Century" panose="02040604050505020304" pitchFamily="18" charset="0"/>
              </a:rPr>
              <a:t>бериш</a:t>
            </a:r>
            <a:r>
              <a:rPr lang="ru-RU" sz="7200" dirty="0">
                <a:latin typeface="Century" panose="02040604050505020304" pitchFamily="18" charset="0"/>
              </a:rPr>
              <a:t> </a:t>
            </a:r>
            <a:r>
              <a:rPr lang="ru-RU" sz="7200" dirty="0" err="1">
                <a:latin typeface="Century" panose="02040604050505020304" pitchFamily="18" charset="0"/>
              </a:rPr>
              <a:t>жараёнини</a:t>
            </a:r>
            <a:r>
              <a:rPr lang="ru-RU" sz="7200" dirty="0">
                <a:latin typeface="Century" panose="02040604050505020304" pitchFamily="18" charset="0"/>
              </a:rPr>
              <a:t> </a:t>
            </a:r>
            <a:r>
              <a:rPr lang="ru-RU" sz="7200" dirty="0" err="1">
                <a:latin typeface="Century" panose="02040604050505020304" pitchFamily="18" charset="0"/>
              </a:rPr>
              <a:t>такомиллаштириш</a:t>
            </a:r>
            <a:r>
              <a:rPr lang="ru-RU" sz="7200" dirty="0">
                <a:latin typeface="Century" panose="02040604050505020304" pitchFamily="18" charset="0"/>
              </a:rPr>
              <a:t> </a:t>
            </a:r>
            <a:r>
              <a:rPr lang="ru-RU" sz="7200" dirty="0" err="1">
                <a:latin typeface="Century" panose="02040604050505020304" pitchFamily="18" charset="0"/>
              </a:rPr>
              <a:t>мақсадида</a:t>
            </a:r>
            <a:r>
              <a:rPr lang="ru-RU" sz="7200" dirty="0">
                <a:latin typeface="Century" panose="02040604050505020304" pitchFamily="18" charset="0"/>
              </a:rPr>
              <a:t> Ўзбекистон </a:t>
            </a:r>
            <a:r>
              <a:rPr lang="ru-RU" sz="7200" dirty="0" err="1">
                <a:latin typeface="Century" panose="02040604050505020304" pitchFamily="18" charset="0"/>
              </a:rPr>
              <a:t>Республикаси</a:t>
            </a:r>
            <a:r>
              <a:rPr lang="ru-RU" sz="7200" dirty="0">
                <a:latin typeface="Century" panose="02040604050505020304" pitchFamily="18" charset="0"/>
              </a:rPr>
              <a:t> </a:t>
            </a:r>
            <a:r>
              <a:rPr lang="ru-RU" sz="7200" dirty="0" err="1">
                <a:latin typeface="Century" panose="02040604050505020304" pitchFamily="18" charset="0"/>
              </a:rPr>
              <a:t>Вазирлар</a:t>
            </a:r>
            <a:r>
              <a:rPr lang="ru-RU" sz="7200" dirty="0">
                <a:latin typeface="Century" panose="02040604050505020304" pitchFamily="18" charset="0"/>
              </a:rPr>
              <a:t> </a:t>
            </a:r>
            <a:r>
              <a:rPr lang="ru-RU" sz="7200" dirty="0" err="1">
                <a:latin typeface="Century" panose="02040604050505020304" pitchFamily="18" charset="0"/>
              </a:rPr>
              <a:t>Маҳкамасининг</a:t>
            </a:r>
            <a:r>
              <a:rPr lang="ru-RU" sz="7200" dirty="0">
                <a:latin typeface="Century" panose="02040604050505020304" pitchFamily="18" charset="0"/>
              </a:rPr>
              <a:t> 2020 </a:t>
            </a:r>
            <a:r>
              <a:rPr lang="ru-RU" sz="7200" dirty="0" err="1">
                <a:latin typeface="Century" panose="02040604050505020304" pitchFamily="18" charset="0"/>
              </a:rPr>
              <a:t>йил</a:t>
            </a:r>
            <a:r>
              <a:rPr lang="ru-RU" sz="7200" dirty="0">
                <a:latin typeface="Century" panose="02040604050505020304" pitchFamily="18" charset="0"/>
              </a:rPr>
              <a:t> </a:t>
            </a:r>
            <a:r>
              <a:rPr lang="ru-RU" sz="7200" dirty="0" smtClean="0">
                <a:latin typeface="Century" panose="02040604050505020304" pitchFamily="18" charset="0"/>
              </a:rPr>
              <a:t>9 </a:t>
            </a:r>
            <a:r>
              <a:rPr lang="ru-RU" sz="7200" dirty="0" err="1">
                <a:latin typeface="Century" panose="02040604050505020304" pitchFamily="18" charset="0"/>
              </a:rPr>
              <a:t>октябрдаги</a:t>
            </a:r>
            <a:r>
              <a:rPr lang="ru-RU" sz="7200" dirty="0">
                <a:latin typeface="Century" panose="02040604050505020304" pitchFamily="18" charset="0"/>
              </a:rPr>
              <a:t> 637-сон “</a:t>
            </a:r>
            <a:r>
              <a:rPr lang="ru-RU" sz="7200" dirty="0" err="1">
                <a:latin typeface="Century" panose="02040604050505020304" pitchFamily="18" charset="0"/>
              </a:rPr>
              <a:t>Давлат</a:t>
            </a:r>
            <a:r>
              <a:rPr lang="ru-RU" sz="7200" dirty="0">
                <a:latin typeface="Century" panose="02040604050505020304" pitchFamily="18" charset="0"/>
              </a:rPr>
              <a:t> </a:t>
            </a:r>
            <a:r>
              <a:rPr lang="ru-RU" sz="7200" dirty="0" err="1">
                <a:latin typeface="Century" panose="02040604050505020304" pitchFamily="18" charset="0"/>
              </a:rPr>
              <a:t>органлари</a:t>
            </a:r>
            <a:r>
              <a:rPr lang="ru-RU" sz="7200" dirty="0">
                <a:latin typeface="Century" panose="02040604050505020304" pitchFamily="18" charset="0"/>
              </a:rPr>
              <a:t> </a:t>
            </a:r>
            <a:r>
              <a:rPr lang="ru-RU" sz="7200" dirty="0" err="1">
                <a:latin typeface="Century" panose="02040604050505020304" pitchFamily="18" charset="0"/>
              </a:rPr>
              <a:t>ва</a:t>
            </a:r>
            <a:r>
              <a:rPr lang="ru-RU" sz="7200" dirty="0">
                <a:latin typeface="Century" panose="02040604050505020304" pitchFamily="18" charset="0"/>
              </a:rPr>
              <a:t> </a:t>
            </a:r>
            <a:r>
              <a:rPr lang="ru-RU" sz="7200" dirty="0" err="1">
                <a:latin typeface="Century" panose="02040604050505020304" pitchFamily="18" charset="0"/>
              </a:rPr>
              <a:t>ташкилотлари</a:t>
            </a:r>
            <a:r>
              <a:rPr lang="ru-RU" sz="7200" dirty="0">
                <a:latin typeface="Century" panose="02040604050505020304" pitchFamily="18" charset="0"/>
              </a:rPr>
              <a:t> </a:t>
            </a:r>
            <a:r>
              <a:rPr lang="ru-RU" sz="7200" dirty="0" err="1">
                <a:latin typeface="Century" panose="02040604050505020304" pitchFamily="18" charset="0"/>
              </a:rPr>
              <a:t>томонидан</a:t>
            </a:r>
            <a:r>
              <a:rPr lang="ru-RU" sz="7200" dirty="0">
                <a:latin typeface="Century" panose="02040604050505020304" pitchFamily="18" charset="0"/>
              </a:rPr>
              <a:t> </a:t>
            </a:r>
            <a:r>
              <a:rPr lang="ru-RU" sz="7200" dirty="0" err="1">
                <a:latin typeface="Century" panose="02040604050505020304" pitchFamily="18" charset="0"/>
              </a:rPr>
              <a:t>йўлланувчи</a:t>
            </a:r>
            <a:r>
              <a:rPr lang="ru-RU" sz="7200" dirty="0">
                <a:latin typeface="Century" panose="02040604050505020304" pitchFamily="18" charset="0"/>
              </a:rPr>
              <a:t> хат-</a:t>
            </a:r>
            <a:r>
              <a:rPr lang="ru-RU" sz="7200" dirty="0" err="1">
                <a:latin typeface="Century" panose="02040604050505020304" pitchFamily="18" charset="0"/>
              </a:rPr>
              <a:t>хабарларни</a:t>
            </a:r>
            <a:r>
              <a:rPr lang="ru-RU" sz="7200" dirty="0">
                <a:latin typeface="Century" panose="02040604050505020304" pitchFamily="18" charset="0"/>
              </a:rPr>
              <a:t> </a:t>
            </a:r>
            <a:r>
              <a:rPr lang="ru-RU" sz="7200" dirty="0" err="1">
                <a:latin typeface="Century" panose="02040604050505020304" pitchFamily="18" charset="0"/>
              </a:rPr>
              <a:t>етказиб</a:t>
            </a:r>
            <a:r>
              <a:rPr lang="ru-RU" sz="7200" dirty="0">
                <a:latin typeface="Century" panose="02040604050505020304" pitchFamily="18" charset="0"/>
              </a:rPr>
              <a:t> </a:t>
            </a:r>
            <a:r>
              <a:rPr lang="ru-RU" sz="7200" dirty="0" err="1">
                <a:latin typeface="Century" panose="02040604050505020304" pitchFamily="18" charset="0"/>
              </a:rPr>
              <a:t>бериш</a:t>
            </a:r>
            <a:r>
              <a:rPr lang="ru-RU" sz="7200" dirty="0">
                <a:latin typeface="Century" panose="02040604050505020304" pitchFamily="18" charset="0"/>
              </a:rPr>
              <a:t>, </a:t>
            </a:r>
            <a:r>
              <a:rPr lang="ru-RU" sz="7200" dirty="0" err="1">
                <a:latin typeface="Century" panose="02040604050505020304" pitchFamily="18" charset="0"/>
              </a:rPr>
              <a:t>етказилганлигини</a:t>
            </a:r>
            <a:r>
              <a:rPr lang="ru-RU" sz="7200" dirty="0">
                <a:latin typeface="Century" panose="02040604050505020304" pitchFamily="18" charset="0"/>
              </a:rPr>
              <a:t> </a:t>
            </a:r>
            <a:r>
              <a:rPr lang="ru-RU" sz="7200" dirty="0" err="1">
                <a:latin typeface="Century" panose="02040604050505020304" pitchFamily="18" charset="0"/>
              </a:rPr>
              <a:t>тасдиқлаш</a:t>
            </a:r>
            <a:r>
              <a:rPr lang="ru-RU" sz="7200" dirty="0">
                <a:latin typeface="Century" panose="02040604050505020304" pitchFamily="18" charset="0"/>
              </a:rPr>
              <a:t>, </a:t>
            </a:r>
            <a:r>
              <a:rPr lang="ru-RU" sz="7200" dirty="0" err="1">
                <a:latin typeface="Century" panose="02040604050505020304" pitchFamily="18" charset="0"/>
              </a:rPr>
              <a:t>маълумотларни</a:t>
            </a:r>
            <a:r>
              <a:rPr lang="ru-RU" sz="7200" dirty="0">
                <a:latin typeface="Century" panose="02040604050505020304" pitchFamily="18" charset="0"/>
              </a:rPr>
              <a:t> </a:t>
            </a:r>
            <a:r>
              <a:rPr lang="ru-RU" sz="7200" dirty="0" err="1">
                <a:latin typeface="Century" panose="02040604050505020304" pitchFamily="18" charset="0"/>
              </a:rPr>
              <a:t>сақлаш</a:t>
            </a:r>
            <a:r>
              <a:rPr lang="ru-RU" sz="7200" dirty="0">
                <a:latin typeface="Century" panose="02040604050505020304" pitchFamily="18" charset="0"/>
              </a:rPr>
              <a:t> </a:t>
            </a:r>
            <a:r>
              <a:rPr lang="ru-RU" sz="7200" dirty="0" err="1">
                <a:latin typeface="Century" panose="02040604050505020304" pitchFamily="18" charset="0"/>
              </a:rPr>
              <a:t>ва</a:t>
            </a:r>
            <a:r>
              <a:rPr lang="ru-RU" sz="7200" dirty="0">
                <a:latin typeface="Century" panose="02040604050505020304" pitchFamily="18" charset="0"/>
              </a:rPr>
              <a:t> </a:t>
            </a:r>
            <a:r>
              <a:rPr lang="ru-RU" sz="7200" dirty="0" err="1">
                <a:latin typeface="Century" panose="02040604050505020304" pitchFamily="18" charset="0"/>
              </a:rPr>
              <a:t>ҳисобга</a:t>
            </a:r>
            <a:r>
              <a:rPr lang="ru-RU" sz="7200" dirty="0">
                <a:latin typeface="Century" panose="02040604050505020304" pitchFamily="18" charset="0"/>
              </a:rPr>
              <a:t> </a:t>
            </a:r>
            <a:r>
              <a:rPr lang="ru-RU" sz="7200" dirty="0" err="1">
                <a:latin typeface="Century" panose="02040604050505020304" pitchFamily="18" charset="0"/>
              </a:rPr>
              <a:t>олишнинг</a:t>
            </a:r>
            <a:r>
              <a:rPr lang="ru-RU" sz="7200" dirty="0">
                <a:latin typeface="Century" panose="02040604050505020304" pitchFamily="18" charset="0"/>
              </a:rPr>
              <a:t> </a:t>
            </a:r>
            <a:r>
              <a:rPr lang="ru-RU" sz="7200" dirty="0" err="1">
                <a:latin typeface="Century" panose="02040604050505020304" pitchFamily="18" charset="0"/>
              </a:rPr>
              <a:t>Ягона</a:t>
            </a:r>
            <a:r>
              <a:rPr lang="ru-RU" sz="7200" dirty="0">
                <a:latin typeface="Century" panose="02040604050505020304" pitchFamily="18" charset="0"/>
              </a:rPr>
              <a:t> </a:t>
            </a:r>
            <a:r>
              <a:rPr lang="ru-RU" sz="7200" dirty="0" err="1">
                <a:latin typeface="Century" panose="02040604050505020304" pitchFamily="18" charset="0"/>
              </a:rPr>
              <a:t>миллий</a:t>
            </a:r>
            <a:r>
              <a:rPr lang="ru-RU" sz="7200" dirty="0">
                <a:latin typeface="Century" panose="02040604050505020304" pitchFamily="18" charset="0"/>
              </a:rPr>
              <a:t> </a:t>
            </a:r>
            <a:r>
              <a:rPr lang="ru-RU" sz="7200" dirty="0" err="1">
                <a:latin typeface="Century" panose="02040604050505020304" pitchFamily="18" charset="0"/>
              </a:rPr>
              <a:t>тизимини</a:t>
            </a:r>
            <a:r>
              <a:rPr lang="ru-RU" sz="7200" dirty="0">
                <a:latin typeface="Century" panose="02040604050505020304" pitchFamily="18" charset="0"/>
              </a:rPr>
              <a:t> </a:t>
            </a:r>
            <a:r>
              <a:rPr lang="ru-RU" sz="7200" dirty="0" err="1">
                <a:latin typeface="Century" panose="02040604050505020304" pitchFamily="18" charset="0"/>
              </a:rPr>
              <a:t>жорий</a:t>
            </a:r>
            <a:r>
              <a:rPr lang="ru-RU" sz="7200" dirty="0">
                <a:latin typeface="Century" panose="02040604050505020304" pitchFamily="18" charset="0"/>
              </a:rPr>
              <a:t> </a:t>
            </a:r>
            <a:r>
              <a:rPr lang="ru-RU" sz="7200" dirty="0" err="1">
                <a:latin typeface="Century" panose="02040604050505020304" pitchFamily="18" charset="0"/>
              </a:rPr>
              <a:t>этиш</a:t>
            </a:r>
            <a:r>
              <a:rPr lang="ru-RU" sz="7200" dirty="0">
                <a:latin typeface="Century" panose="02040604050505020304" pitchFamily="18" charset="0"/>
              </a:rPr>
              <a:t> </a:t>
            </a:r>
            <a:r>
              <a:rPr lang="ru-RU" sz="7200" dirty="0" err="1">
                <a:latin typeface="Century" panose="02040604050505020304" pitchFamily="18" charset="0"/>
              </a:rPr>
              <a:t>чора-тадбирлари</a:t>
            </a:r>
            <a:r>
              <a:rPr lang="ru-RU" sz="7200" dirty="0">
                <a:latin typeface="Century" panose="02040604050505020304" pitchFamily="18" charset="0"/>
              </a:rPr>
              <a:t> </a:t>
            </a:r>
            <a:r>
              <a:rPr lang="ru-RU" sz="7200" dirty="0" err="1">
                <a:latin typeface="Century" panose="02040604050505020304" pitchFamily="18" charset="0"/>
              </a:rPr>
              <a:t>тўғрисида”ги</a:t>
            </a:r>
            <a:r>
              <a:rPr lang="ru-RU" sz="7200" dirty="0">
                <a:latin typeface="Century" panose="02040604050505020304" pitchFamily="18" charset="0"/>
              </a:rPr>
              <a:t> </a:t>
            </a:r>
            <a:r>
              <a:rPr lang="ru-RU" sz="7200" dirty="0" err="1">
                <a:latin typeface="Century" panose="02040604050505020304" pitchFamily="18" charset="0"/>
              </a:rPr>
              <a:t>қарори</a:t>
            </a:r>
            <a:r>
              <a:rPr lang="ru-RU" sz="7200" dirty="0">
                <a:latin typeface="Century" panose="02040604050505020304" pitchFamily="18" charset="0"/>
              </a:rPr>
              <a:t> </a:t>
            </a:r>
            <a:r>
              <a:rPr lang="ru-RU" sz="7200" dirty="0" err="1">
                <a:latin typeface="Century" panose="02040604050505020304" pitchFamily="18" charset="0"/>
              </a:rPr>
              <a:t>қабул</a:t>
            </a:r>
            <a:r>
              <a:rPr lang="ru-RU" sz="7200" dirty="0">
                <a:latin typeface="Century" panose="02040604050505020304" pitchFamily="18" charset="0"/>
              </a:rPr>
              <a:t> </a:t>
            </a:r>
            <a:r>
              <a:rPr lang="ru-RU" sz="7200" dirty="0" err="1">
                <a:latin typeface="Century" panose="02040604050505020304" pitchFamily="18" charset="0"/>
              </a:rPr>
              <a:t>қилинган</a:t>
            </a:r>
            <a:r>
              <a:rPr lang="ru-RU" sz="7200" dirty="0">
                <a:latin typeface="Century" panose="02040604050505020304" pitchFamily="18" charset="0"/>
              </a:rPr>
              <a:t>. </a:t>
            </a:r>
          </a:p>
          <a:p>
            <a:pPr marL="0" lvl="0" indent="0" algn="just">
              <a:lnSpc>
                <a:spcPct val="100000"/>
              </a:lnSpc>
              <a:spcBef>
                <a:spcPct val="20000"/>
              </a:spcBef>
              <a:buClr>
                <a:prstClr val="white">
                  <a:shade val="95000"/>
                </a:prstClr>
              </a:buClr>
              <a:buSzPct val="65000"/>
              <a:buNone/>
              <a:tabLst>
                <a:tab pos="4122738" algn="l"/>
              </a:tabLst>
            </a:pPr>
            <a:endParaRPr lang="ru-RU" sz="3800" dirty="0">
              <a:latin typeface="Century" panose="02040604050505020304" pitchFamily="18" charset="0"/>
            </a:endParaRPr>
          </a:p>
          <a:p>
            <a:endParaRPr lang="ru-RU" sz="3800" dirty="0"/>
          </a:p>
        </p:txBody>
      </p:sp>
      <p:sp>
        <p:nvSpPr>
          <p:cNvPr id="7" name="Номер слайда 4"/>
          <p:cNvSpPr>
            <a:spLocks noGrp="1"/>
          </p:cNvSpPr>
          <p:nvPr>
            <p:ph type="sldNum" sz="quarter" idx="12"/>
          </p:nvPr>
        </p:nvSpPr>
        <p:spPr>
          <a:xfrm>
            <a:off x="10287000" y="6642341"/>
            <a:ext cx="1676403" cy="188500"/>
          </a:xfrm>
          <a:gradFill flip="none" rotWithShape="1">
            <a:gsLst>
              <a:gs pos="0">
                <a:schemeClr val="bg2">
                  <a:lumMod val="50000"/>
                </a:schemeClr>
              </a:gs>
              <a:gs pos="46000">
                <a:schemeClr val="accent3">
                  <a:lumMod val="95000"/>
                  <a:lumOff val="5000"/>
                </a:schemeClr>
              </a:gs>
              <a:gs pos="100000">
                <a:schemeClr val="accent3">
                  <a:lumMod val="60000"/>
                </a:schemeClr>
              </a:gs>
            </a:gsLst>
            <a:path path="circle">
              <a:fillToRect l="100000" b="100000"/>
            </a:path>
            <a:tileRect t="-100000" r="-100000"/>
          </a:gradFill>
          <a:effectLst>
            <a:innerShdw blurRad="114300">
              <a:prstClr val="black"/>
            </a:innerShdw>
          </a:effectLst>
        </p:spPr>
        <p:txBody>
          <a:bodyPr/>
          <a:lstStyle/>
          <a:p>
            <a:r>
              <a:rPr lang="uz-Cyrl-UZ" b="1" dirty="0" smtClean="0">
                <a:solidFill>
                  <a:schemeClr val="tx1"/>
                </a:solidFill>
                <a:latin typeface="Century" panose="02040604050505020304" pitchFamily="18" charset="0"/>
              </a:rPr>
              <a:t>3</a:t>
            </a:r>
            <a:endParaRPr lang="ru-RU" b="1" dirty="0">
              <a:solidFill>
                <a:schemeClr val="tx1"/>
              </a:solidFill>
              <a:latin typeface="Century" panose="020406040505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544" y="3562712"/>
            <a:ext cx="3821080" cy="2993368"/>
          </a:xfrm>
          <a:prstGeom prst="rect">
            <a:avLst/>
          </a:prstGeom>
          <a:effectLst>
            <a:innerShdw blurRad="114300">
              <a:prstClr val="black"/>
            </a:inn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083" y="310077"/>
            <a:ext cx="3426513" cy="3127052"/>
          </a:xfrm>
          <a:prstGeom prst="rect">
            <a:avLst/>
          </a:prstGeom>
          <a:effectLst>
            <a:innerShdw blurRad="114300">
              <a:prstClr val="black"/>
            </a:innerShdw>
          </a:effectLst>
        </p:spPr>
      </p:pic>
    </p:spTree>
    <p:extLst>
      <p:ext uri="{BB962C8B-B14F-4D97-AF65-F5344CB8AC3E}">
        <p14:creationId xmlns:p14="http://schemas.microsoft.com/office/powerpoint/2010/main" val="1298477644"/>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6590581" y="352425"/>
            <a:ext cx="5382344" cy="618639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a:innerShdw blurRad="114300">
              <a:prstClr val="black"/>
            </a:inn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15963"/>
            <a:endParaRPr lang="ru-RU" sz="2800" b="1" dirty="0">
              <a:solidFill>
                <a:srgbClr val="0065B3"/>
              </a:solidFill>
              <a:latin typeface="Bookman Old Style" panose="02050604050505020204" pitchFamily="18" charset="0"/>
            </a:endParaRPr>
          </a:p>
        </p:txBody>
      </p:sp>
      <p:sp>
        <p:nvSpPr>
          <p:cNvPr id="4" name="Заголовок 1"/>
          <p:cNvSpPr txBox="1">
            <a:spLocks/>
          </p:cNvSpPr>
          <p:nvPr/>
        </p:nvSpPr>
        <p:spPr>
          <a:xfrm>
            <a:off x="231113" y="342901"/>
            <a:ext cx="6255951" cy="619592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1950" indent="-361950" algn="just">
              <a:lnSpc>
                <a:spcPct val="100000"/>
              </a:lnSpc>
              <a:buClr>
                <a:schemeClr val="tx1"/>
              </a:buClr>
              <a:buFont typeface="Wingdings" panose="05000000000000000000" pitchFamily="2" charset="2"/>
              <a:buChar char="v"/>
              <a:tabLst>
                <a:tab pos="4486275" algn="l"/>
              </a:tabLst>
            </a:pPr>
            <a:r>
              <a:rPr lang="ru-RU" sz="2000" b="1" dirty="0">
                <a:solidFill>
                  <a:schemeClr val="accent1">
                    <a:lumMod val="75000"/>
                  </a:schemeClr>
                </a:solidFill>
                <a:latin typeface="Century" panose="02040604050505020304" pitchFamily="18" charset="0"/>
              </a:rPr>
              <a:t>2020 </a:t>
            </a:r>
            <a:r>
              <a:rPr lang="ru-RU" sz="2000" b="1" dirty="0" err="1">
                <a:solidFill>
                  <a:schemeClr val="accent1">
                    <a:lumMod val="75000"/>
                  </a:schemeClr>
                </a:solidFill>
                <a:latin typeface="Century" panose="02040604050505020304" pitchFamily="18" charset="0"/>
              </a:rPr>
              <a:t>йил</a:t>
            </a:r>
            <a:r>
              <a:rPr lang="ru-RU" sz="2000" b="1" dirty="0">
                <a:solidFill>
                  <a:schemeClr val="accent1">
                    <a:lumMod val="75000"/>
                  </a:schemeClr>
                </a:solidFill>
                <a:latin typeface="Century" panose="02040604050505020304" pitchFamily="18" charset="0"/>
              </a:rPr>
              <a:t> 14 </a:t>
            </a:r>
            <a:r>
              <a:rPr lang="ru-RU" sz="2000" b="1" dirty="0" err="1">
                <a:solidFill>
                  <a:schemeClr val="accent1">
                    <a:lumMod val="75000"/>
                  </a:schemeClr>
                </a:solidFill>
                <a:latin typeface="Century" panose="02040604050505020304" pitchFamily="18" charset="0"/>
              </a:rPr>
              <a:t>декабрда</a:t>
            </a:r>
            <a:r>
              <a:rPr lang="ru-RU" sz="2000" b="1" dirty="0">
                <a:solidFill>
                  <a:schemeClr val="accent1">
                    <a:lumMod val="75000"/>
                  </a:schemeClr>
                </a:solidFill>
                <a:latin typeface="Century" panose="02040604050505020304" pitchFamily="18" charset="0"/>
              </a:rPr>
              <a:t> Ўзбекистон </a:t>
            </a:r>
            <a:r>
              <a:rPr lang="ru-RU" sz="2000" b="1" dirty="0" err="1">
                <a:solidFill>
                  <a:schemeClr val="accent1">
                    <a:lumMod val="75000"/>
                  </a:schemeClr>
                </a:solidFill>
                <a:latin typeface="Century" panose="02040604050505020304" pitchFamily="18" charset="0"/>
              </a:rPr>
              <a:t>Республикаси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Президентининг</a:t>
            </a:r>
            <a:r>
              <a:rPr lang="ru-RU" sz="2000" b="1" dirty="0">
                <a:solidFill>
                  <a:schemeClr val="accent1">
                    <a:lumMod val="75000"/>
                  </a:schemeClr>
                </a:solidFill>
                <a:latin typeface="Century" panose="02040604050505020304" pitchFamily="18" charset="0"/>
              </a:rPr>
              <a:t> “Почта </a:t>
            </a:r>
            <a:r>
              <a:rPr lang="ru-RU" sz="2000" b="1" dirty="0" err="1">
                <a:solidFill>
                  <a:schemeClr val="accent1">
                    <a:lumMod val="75000"/>
                  </a:schemeClr>
                </a:solidFill>
                <a:latin typeface="Century" panose="02040604050505020304" pitchFamily="18" charset="0"/>
              </a:rPr>
              <a:t>алоқаси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хизматларини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кўрсатиш</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тизимини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тубдан</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такомиллаштириш</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чора</a:t>
            </a:r>
            <a:r>
              <a:rPr lang="ru-RU" sz="2000" b="1" dirty="0" err="1">
                <a:solidFill>
                  <a:schemeClr val="accent1">
                    <a:lumMod val="75000"/>
                  </a:schemeClr>
                </a:solidFill>
                <a:latin typeface="Bookman Old Style" panose="02050604050505020204" pitchFamily="18" charset="0"/>
              </a:rPr>
              <a:t>-</a:t>
            </a:r>
            <a:r>
              <a:rPr lang="ru-RU" sz="2000" b="1" dirty="0" err="1">
                <a:solidFill>
                  <a:schemeClr val="accent1">
                    <a:lumMod val="75000"/>
                  </a:schemeClr>
                </a:solidFill>
                <a:latin typeface="Century" panose="02040604050505020304" pitchFamily="18" charset="0"/>
              </a:rPr>
              <a:t>тадбирлари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тўғрисида”ги</a:t>
            </a:r>
            <a:r>
              <a:rPr lang="ru-RU" sz="2000" b="1" dirty="0">
                <a:solidFill>
                  <a:schemeClr val="accent1">
                    <a:lumMod val="75000"/>
                  </a:schemeClr>
                </a:solidFill>
                <a:latin typeface="Century" panose="02040604050505020304" pitchFamily="18" charset="0"/>
              </a:rPr>
              <a:t> 4921</a:t>
            </a:r>
            <a:r>
              <a:rPr lang="ru-RU" sz="2000" b="1" dirty="0">
                <a:solidFill>
                  <a:schemeClr val="accent1">
                    <a:lumMod val="75000"/>
                  </a:schemeClr>
                </a:solidFill>
                <a:latin typeface="Bookman Old Style" panose="02050604050505020204" pitchFamily="18" charset="0"/>
              </a:rPr>
              <a:t>-</a:t>
            </a:r>
            <a:r>
              <a:rPr lang="ru-RU" sz="2000" b="1" dirty="0">
                <a:solidFill>
                  <a:schemeClr val="accent1">
                    <a:lumMod val="75000"/>
                  </a:schemeClr>
                </a:solidFill>
                <a:latin typeface="Century" panose="02040604050505020304" pitchFamily="18" charset="0"/>
              </a:rPr>
              <a:t>сон </a:t>
            </a:r>
            <a:r>
              <a:rPr lang="ru-RU" sz="2000" b="1" dirty="0" err="1">
                <a:solidFill>
                  <a:schemeClr val="accent1">
                    <a:lumMod val="75000"/>
                  </a:schemeClr>
                </a:solidFill>
                <a:latin typeface="Century" panose="02040604050505020304" pitchFamily="18" charset="0"/>
              </a:rPr>
              <a:t>қарори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қабул</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қилинди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Қарор</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билан</a:t>
            </a:r>
            <a:r>
              <a:rPr lang="ru-RU" sz="2000" b="1" dirty="0">
                <a:solidFill>
                  <a:schemeClr val="accent1">
                    <a:lumMod val="75000"/>
                  </a:schemeClr>
                </a:solidFill>
                <a:latin typeface="Century" panose="02040604050505020304" pitchFamily="18" charset="0"/>
              </a:rPr>
              <a:t> почта </a:t>
            </a:r>
            <a:r>
              <a:rPr lang="ru-RU" sz="2000" b="1" dirty="0" err="1">
                <a:solidFill>
                  <a:schemeClr val="accent1">
                    <a:lumMod val="75000"/>
                  </a:schemeClr>
                </a:solidFill>
                <a:latin typeface="Century" panose="02040604050505020304" pitchFamily="18" charset="0"/>
              </a:rPr>
              <a:t>алоқаси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хизматларини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кўрсатиш</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тизимини</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такомиллаштиришда</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қуйидагилар</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асосий</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йўналишлар</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деб</a:t>
            </a:r>
            <a:r>
              <a:rPr lang="ru-RU" sz="2000" b="1" dirty="0">
                <a:solidFill>
                  <a:schemeClr val="accent1">
                    <a:lumMod val="75000"/>
                  </a:schemeClr>
                </a:solidFill>
                <a:latin typeface="Century" panose="02040604050505020304" pitchFamily="18" charset="0"/>
              </a:rPr>
              <a:t> </a:t>
            </a:r>
            <a:r>
              <a:rPr lang="ru-RU" sz="2000" b="1" dirty="0" err="1">
                <a:solidFill>
                  <a:schemeClr val="accent1">
                    <a:lumMod val="75000"/>
                  </a:schemeClr>
                </a:solidFill>
                <a:latin typeface="Century" panose="02040604050505020304" pitchFamily="18" charset="0"/>
              </a:rPr>
              <a:t>белгиланган</a:t>
            </a:r>
            <a:r>
              <a:rPr lang="ru-RU" sz="2000" b="1" dirty="0" smtClean="0">
                <a:solidFill>
                  <a:schemeClr val="accent1">
                    <a:lumMod val="75000"/>
                  </a:schemeClr>
                </a:solidFill>
                <a:latin typeface="Bookman Old Style" panose="02050604050505020204" pitchFamily="18" charset="0"/>
              </a:rPr>
              <a:t>:</a:t>
            </a:r>
            <a:endParaRPr lang="en-US" sz="2000" b="1" dirty="0" smtClean="0">
              <a:solidFill>
                <a:schemeClr val="accent1">
                  <a:lumMod val="75000"/>
                </a:schemeClr>
              </a:solidFill>
              <a:latin typeface="Bookman Old Style" panose="02050604050505020204" pitchFamily="18" charset="0"/>
            </a:endParaRPr>
          </a:p>
          <a:p>
            <a:pPr marL="361950" indent="-361950" algn="just">
              <a:lnSpc>
                <a:spcPct val="100000"/>
              </a:lnSpc>
              <a:buFont typeface="Wingdings" panose="05000000000000000000" pitchFamily="2" charset="2"/>
              <a:buChar char="v"/>
              <a:tabLst>
                <a:tab pos="4486275" algn="l"/>
              </a:tabLst>
            </a:pPr>
            <a:endParaRPr lang="ru-RU" sz="2000" b="1" dirty="0">
              <a:solidFill>
                <a:schemeClr val="accent1">
                  <a:lumMod val="75000"/>
                </a:schemeClr>
              </a:solidFill>
              <a:latin typeface="Bookman Old Style" panose="02050604050505020204" pitchFamily="18" charset="0"/>
            </a:endParaRPr>
          </a:p>
          <a:p>
            <a:pPr marL="342900" indent="-342900" algn="just">
              <a:lnSpc>
                <a:spcPct val="100000"/>
              </a:lnSpc>
              <a:buFont typeface="Wingdings" panose="05000000000000000000" pitchFamily="2" charset="2"/>
              <a:buChar char="ü"/>
              <a:tabLst>
                <a:tab pos="4486275" algn="l"/>
              </a:tabLst>
            </a:pPr>
            <a:r>
              <a:rPr lang="ru-RU" sz="2000" b="1" dirty="0" smtClean="0">
                <a:latin typeface="Century" panose="02040604050505020304" pitchFamily="18" charset="0"/>
              </a:rPr>
              <a:t>Хат</a:t>
            </a:r>
            <a:r>
              <a:rPr lang="ru-RU" sz="2000" b="1" dirty="0" smtClean="0">
                <a:latin typeface="Book Antiqua" panose="02040602050305030304" pitchFamily="18" charset="0"/>
              </a:rPr>
              <a:t>-</a:t>
            </a:r>
            <a:r>
              <a:rPr lang="ru-RU" sz="2000" b="1" dirty="0" smtClean="0">
                <a:latin typeface="Century" panose="02040604050505020304" pitchFamily="18" charset="0"/>
              </a:rPr>
              <a:t>хабар </a:t>
            </a:r>
            <a:r>
              <a:rPr lang="ru-RU" sz="2000" b="1" dirty="0" err="1">
                <a:latin typeface="Century" panose="02040604050505020304" pitchFamily="18" charset="0"/>
              </a:rPr>
              <a:t>ташиш</a:t>
            </a:r>
            <a:r>
              <a:rPr lang="ru-RU" sz="2000" b="1" dirty="0">
                <a:latin typeface="Century" panose="02040604050505020304" pitchFamily="18" charset="0"/>
              </a:rPr>
              <a:t> </a:t>
            </a:r>
            <a:r>
              <a:rPr lang="ru-RU" sz="2000" b="1" dirty="0" err="1">
                <a:latin typeface="Century" panose="02040604050505020304" pitchFamily="18" charset="0"/>
              </a:rPr>
              <a:t>ва</a:t>
            </a:r>
            <a:r>
              <a:rPr lang="ru-RU" sz="2000" b="1" dirty="0">
                <a:latin typeface="Century" panose="02040604050505020304" pitchFamily="18" charset="0"/>
              </a:rPr>
              <a:t> </a:t>
            </a:r>
            <a:r>
              <a:rPr lang="ru-RU" sz="2000" b="1" dirty="0" err="1">
                <a:latin typeface="Century" panose="02040604050505020304" pitchFamily="18" charset="0"/>
              </a:rPr>
              <a:t>курьерлик</a:t>
            </a:r>
            <a:r>
              <a:rPr lang="ru-RU" sz="2000" b="1" dirty="0">
                <a:latin typeface="Century" panose="02040604050505020304" pitchFamily="18" charset="0"/>
              </a:rPr>
              <a:t> </a:t>
            </a:r>
            <a:r>
              <a:rPr lang="ru-RU" sz="2000" b="1" dirty="0" err="1">
                <a:latin typeface="Century" panose="02040604050505020304" pitchFamily="18" charset="0"/>
              </a:rPr>
              <a:t>хизматларини</a:t>
            </a:r>
            <a:r>
              <a:rPr lang="ru-RU" sz="2000" b="1" dirty="0">
                <a:latin typeface="Century" panose="02040604050505020304" pitchFamily="18" charset="0"/>
              </a:rPr>
              <a:t> </a:t>
            </a:r>
            <a:r>
              <a:rPr lang="ru-RU" sz="2000" b="1" dirty="0" err="1" smtClean="0">
                <a:latin typeface="Century" panose="02040604050505020304" pitchFamily="18" charset="0"/>
              </a:rPr>
              <a:t>ривожлантириш</a:t>
            </a:r>
            <a:r>
              <a:rPr lang="ru-RU" sz="2000" b="1" dirty="0" smtClean="0">
                <a:latin typeface="Century" panose="02040604050505020304" pitchFamily="18" charset="0"/>
              </a:rPr>
              <a:t>;</a:t>
            </a:r>
            <a:endParaRPr lang="en-US" sz="2000" b="1" dirty="0" smtClean="0">
              <a:latin typeface="Century" panose="02040604050505020304" pitchFamily="18" charset="0"/>
            </a:endParaRPr>
          </a:p>
          <a:p>
            <a:pPr algn="just">
              <a:lnSpc>
                <a:spcPct val="100000"/>
              </a:lnSpc>
              <a:tabLst>
                <a:tab pos="4486275" algn="l"/>
              </a:tabLst>
            </a:pPr>
            <a:endParaRPr lang="ru-RU" sz="2000" b="1" dirty="0" smtClean="0">
              <a:latin typeface="Century" panose="02040604050505020304" pitchFamily="18" charset="0"/>
            </a:endParaRPr>
          </a:p>
          <a:p>
            <a:pPr marL="342900" indent="-342900" algn="just">
              <a:lnSpc>
                <a:spcPct val="100000"/>
              </a:lnSpc>
              <a:buFont typeface="Wingdings" panose="05000000000000000000" pitchFamily="2" charset="2"/>
              <a:buChar char="ü"/>
              <a:tabLst>
                <a:tab pos="4486275" algn="l"/>
              </a:tabLst>
            </a:pPr>
            <a:r>
              <a:rPr lang="ru-RU" sz="2000" b="1" dirty="0" smtClean="0">
                <a:latin typeface="Century" panose="02040604050505020304" pitchFamily="18" charset="0"/>
              </a:rPr>
              <a:t>Электрон </a:t>
            </a:r>
            <a:r>
              <a:rPr lang="ru-RU" sz="2000" b="1" dirty="0" err="1" smtClean="0">
                <a:latin typeface="Century" panose="02040604050505020304" pitchFamily="18" charset="0"/>
              </a:rPr>
              <a:t>тижорат</a:t>
            </a:r>
            <a:r>
              <a:rPr lang="ru-RU" sz="2000" b="1" dirty="0" smtClean="0">
                <a:latin typeface="Century" panose="02040604050505020304" pitchFamily="18" charset="0"/>
              </a:rPr>
              <a:t> </a:t>
            </a:r>
            <a:r>
              <a:rPr lang="ru-RU" sz="2000" b="1" dirty="0" err="1" smtClean="0">
                <a:latin typeface="Century" panose="02040604050505020304" pitchFamily="18" charset="0"/>
              </a:rPr>
              <a:t>бозоридаги</a:t>
            </a:r>
            <a:r>
              <a:rPr lang="ru-RU" sz="2000" b="1" dirty="0" smtClean="0">
                <a:latin typeface="Century" panose="02040604050505020304" pitchFamily="18" charset="0"/>
              </a:rPr>
              <a:t> </a:t>
            </a:r>
            <a:r>
              <a:rPr lang="ru-RU" sz="2000" b="1" dirty="0" err="1" smtClean="0">
                <a:latin typeface="Century" panose="02040604050505020304" pitchFamily="18" charset="0"/>
              </a:rPr>
              <a:t>фаолиятни</a:t>
            </a:r>
            <a:r>
              <a:rPr lang="ru-RU" sz="2000" b="1" dirty="0" smtClean="0">
                <a:latin typeface="Century" panose="02040604050505020304" pitchFamily="18" charset="0"/>
              </a:rPr>
              <a:t> </a:t>
            </a:r>
            <a:r>
              <a:rPr lang="ru-RU" sz="2000" b="1" dirty="0" err="1" smtClean="0">
                <a:latin typeface="Century" panose="02040604050505020304" pitchFamily="18" charset="0"/>
              </a:rPr>
              <a:t>ривожлантириш</a:t>
            </a:r>
            <a:r>
              <a:rPr lang="ru-RU" sz="2000" b="1" dirty="0" smtClean="0">
                <a:latin typeface="Century" panose="02040604050505020304" pitchFamily="18" charset="0"/>
              </a:rPr>
              <a:t>;</a:t>
            </a:r>
            <a:endParaRPr lang="en-US" sz="2000" b="1" dirty="0" smtClean="0">
              <a:latin typeface="Century" panose="02040604050505020304" pitchFamily="18" charset="0"/>
            </a:endParaRPr>
          </a:p>
          <a:p>
            <a:pPr algn="just">
              <a:lnSpc>
                <a:spcPct val="100000"/>
              </a:lnSpc>
              <a:tabLst>
                <a:tab pos="4486275" algn="l"/>
              </a:tabLst>
            </a:pPr>
            <a:endParaRPr lang="ru-RU" sz="2000" b="1" dirty="0" smtClean="0">
              <a:latin typeface="Century" panose="02040604050505020304" pitchFamily="18" charset="0"/>
            </a:endParaRPr>
          </a:p>
          <a:p>
            <a:pPr marL="342900" indent="-342900" algn="just">
              <a:lnSpc>
                <a:spcPct val="100000"/>
              </a:lnSpc>
              <a:buFont typeface="Wingdings" panose="05000000000000000000" pitchFamily="2" charset="2"/>
              <a:buChar char="ü"/>
              <a:tabLst>
                <a:tab pos="4486275" algn="l"/>
              </a:tabLst>
            </a:pPr>
            <a:r>
              <a:rPr lang="ru-RU" sz="2000" b="1" dirty="0" smtClean="0">
                <a:latin typeface="Century" panose="02040604050505020304" pitchFamily="18" charset="0"/>
              </a:rPr>
              <a:t>Хизматлар </a:t>
            </a:r>
            <a:r>
              <a:rPr lang="ru-RU" sz="2000" b="1" dirty="0" err="1" smtClean="0">
                <a:latin typeface="Century" panose="02040604050505020304" pitchFamily="18" charset="0"/>
              </a:rPr>
              <a:t>бозоридаги</a:t>
            </a:r>
            <a:r>
              <a:rPr lang="ru-RU" sz="2000" b="1" dirty="0" smtClean="0">
                <a:latin typeface="Century" panose="02040604050505020304" pitchFamily="18" charset="0"/>
              </a:rPr>
              <a:t> почта </a:t>
            </a:r>
            <a:r>
              <a:rPr lang="ru-RU" sz="2000" b="1" dirty="0" err="1" smtClean="0">
                <a:latin typeface="Century" panose="02040604050505020304" pitchFamily="18" charset="0"/>
              </a:rPr>
              <a:t>алоқаси</a:t>
            </a:r>
            <a:r>
              <a:rPr lang="ru-RU" sz="2000" b="1" dirty="0" smtClean="0">
                <a:latin typeface="Century" panose="02040604050505020304" pitchFamily="18" charset="0"/>
              </a:rPr>
              <a:t> </a:t>
            </a:r>
            <a:r>
              <a:rPr lang="ru-RU" sz="2000" b="1" dirty="0" err="1" smtClean="0">
                <a:latin typeface="Century" panose="02040604050505020304" pitchFamily="18" charset="0"/>
              </a:rPr>
              <a:t>фаолиятини</a:t>
            </a:r>
            <a:r>
              <a:rPr lang="ru-RU" sz="2000" b="1" dirty="0" smtClean="0">
                <a:latin typeface="Century" panose="02040604050505020304" pitchFamily="18" charset="0"/>
              </a:rPr>
              <a:t> </a:t>
            </a:r>
            <a:r>
              <a:rPr lang="ru-RU" sz="2000" b="1" dirty="0" err="1" smtClean="0">
                <a:latin typeface="Century" panose="02040604050505020304" pitchFamily="18" charset="0"/>
              </a:rPr>
              <a:t>ривожлантириш</a:t>
            </a:r>
            <a:r>
              <a:rPr lang="ru-RU" sz="2000" b="1" dirty="0" smtClean="0">
                <a:latin typeface="Century" panose="02040604050505020304" pitchFamily="18" charset="0"/>
              </a:rPr>
              <a:t>.</a:t>
            </a:r>
            <a:endParaRPr lang="ru-RU" sz="2000" b="1" dirty="0">
              <a:latin typeface="Century" panose="02040604050505020304" pitchFamily="18" charset="0"/>
            </a:endParaRPr>
          </a:p>
        </p:txBody>
      </p:sp>
      <p:sp>
        <p:nvSpPr>
          <p:cNvPr id="5" name="Номер слайда 4"/>
          <p:cNvSpPr txBox="1">
            <a:spLocks/>
          </p:cNvSpPr>
          <p:nvPr/>
        </p:nvSpPr>
        <p:spPr>
          <a:xfrm>
            <a:off x="10325100" y="6625086"/>
            <a:ext cx="1647825" cy="14718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innerShdw blurRad="114300">
              <a:prstClr val="black"/>
            </a:innerShdw>
          </a:effectLst>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z-Cyrl-UZ" b="1" dirty="0" smtClean="0">
                <a:solidFill>
                  <a:schemeClr val="tx1"/>
                </a:solidFill>
                <a:latin typeface="Century" panose="02040604050505020304" pitchFamily="18" charset="0"/>
              </a:rPr>
              <a:t>4</a:t>
            </a:r>
            <a:endParaRPr lang="ru-RU" b="1" dirty="0">
              <a:solidFill>
                <a:schemeClr val="tx1"/>
              </a:solidFill>
              <a:latin typeface="Century" panose="020406040505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344" y="3433317"/>
            <a:ext cx="4172157" cy="2787057"/>
          </a:xfrm>
          <a:prstGeom prst="rect">
            <a:avLst/>
          </a:prstGeom>
          <a:effectLst>
            <a:innerShdw blurRad="114300">
              <a:prstClr val="black"/>
            </a:innerShd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649" y="676089"/>
            <a:ext cx="3929837" cy="2625185"/>
          </a:xfrm>
          <a:prstGeom prst="rect">
            <a:avLst/>
          </a:prstGeom>
          <a:effectLst>
            <a:innerShdw blurRad="114300">
              <a:prstClr val="black"/>
            </a:innerShdw>
          </a:effectLst>
        </p:spPr>
      </p:pic>
    </p:spTree>
    <p:extLst>
      <p:ext uri="{BB962C8B-B14F-4D97-AF65-F5344CB8AC3E}">
        <p14:creationId xmlns:p14="http://schemas.microsoft.com/office/powerpoint/2010/main" val="15037996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0656" y="189780"/>
            <a:ext cx="11682747" cy="979421"/>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effectLst>
            <a:innerShdw blurRad="114300">
              <a:prstClr val="black"/>
            </a:innerShdw>
          </a:effectLst>
        </p:spPr>
        <p:txBody>
          <a:bodyPr>
            <a:noAutofit/>
          </a:bodyPr>
          <a:lstStyle/>
          <a:p>
            <a:pPr algn="ctr">
              <a:lnSpc>
                <a:spcPct val="100000"/>
              </a:lnSpc>
            </a:pPr>
            <a:r>
              <a:rPr lang="uz-Cyrl-UZ" sz="2800" b="1" dirty="0" smtClean="0">
                <a:latin typeface="Book Antiqua" panose="02040602050305030304" pitchFamily="18" charset="0"/>
                <a:cs typeface="Arial" panose="020B0604020202020204" pitchFamily="34" charset="0"/>
              </a:rPr>
              <a:t>Тошкент шаҳридаги Инҳа </a:t>
            </a:r>
            <a:r>
              <a:rPr lang="uz-Cyrl-UZ" sz="2800" b="1" dirty="0">
                <a:latin typeface="Book Antiqua" panose="02040602050305030304" pitchFamily="18" charset="0"/>
                <a:cs typeface="Arial" panose="020B0604020202020204" pitchFamily="34" charset="0"/>
              </a:rPr>
              <a:t>у</a:t>
            </a:r>
            <a:r>
              <a:rPr lang="uz-Cyrl-UZ" sz="2800" b="1" dirty="0" smtClean="0">
                <a:latin typeface="Book Antiqua" panose="02040602050305030304" pitchFamily="18" charset="0"/>
                <a:cs typeface="Arial" panose="020B0604020202020204" pitchFamily="34" charset="0"/>
              </a:rPr>
              <a:t>ниверситетда </a:t>
            </a:r>
            <a:r>
              <a:rPr lang="ru-RU" sz="2800" b="1" dirty="0">
                <a:latin typeface="Book Antiqua" panose="02040602050305030304" pitchFamily="18" charset="0"/>
                <a:cs typeface="Arial" panose="020B0604020202020204" pitchFamily="34" charset="0"/>
              </a:rPr>
              <a:t>хат</a:t>
            </a:r>
            <a:r>
              <a:rPr lang="ru-RU" sz="2800" b="1" dirty="0">
                <a:latin typeface="Book Antiqua" panose="02040602050305030304" pitchFamily="18" charset="0"/>
                <a:cs typeface="Calibri" panose="020F0502020204030204" pitchFamily="34" charset="0"/>
              </a:rPr>
              <a:t>-</a:t>
            </a:r>
            <a:r>
              <a:rPr lang="ru-RU" sz="2800" b="1" dirty="0">
                <a:latin typeface="Book Antiqua" panose="02040602050305030304" pitchFamily="18" charset="0"/>
                <a:cs typeface="Arial" panose="020B0604020202020204" pitchFamily="34" charset="0"/>
              </a:rPr>
              <a:t>хабар </a:t>
            </a:r>
            <a:r>
              <a:rPr lang="ru-RU" sz="2800" b="1" dirty="0" err="1">
                <a:latin typeface="Book Antiqua" panose="02040602050305030304" pitchFamily="18" charset="0"/>
                <a:cs typeface="Arial" panose="020B0604020202020204" pitchFamily="34" charset="0"/>
              </a:rPr>
              <a:t>ташиш</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ва</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курьерлик</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хизматларини</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амалга</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ошириш</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тўғрисида</a:t>
            </a:r>
            <a:endParaRPr lang="ru-RU" sz="2800" b="1" dirty="0">
              <a:latin typeface="Book Antiqua" panose="02040602050305030304" pitchFamily="18" charset="0"/>
            </a:endParaRPr>
          </a:p>
        </p:txBody>
      </p:sp>
      <p:sp>
        <p:nvSpPr>
          <p:cNvPr id="3" name="Объект 2"/>
          <p:cNvSpPr>
            <a:spLocks noGrp="1"/>
          </p:cNvSpPr>
          <p:nvPr>
            <p:ph idx="1"/>
          </p:nvPr>
        </p:nvSpPr>
        <p:spPr>
          <a:xfrm>
            <a:off x="280657" y="1250831"/>
            <a:ext cx="5706076" cy="342069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p:spPr>
        <p:txBody>
          <a:bodyPr>
            <a:normAutofit/>
          </a:bodyPr>
          <a:lstStyle/>
          <a:p>
            <a:pPr marL="0" indent="0" algn="just">
              <a:lnSpc>
                <a:spcPct val="100000"/>
              </a:lnSpc>
              <a:buNone/>
            </a:pPr>
            <a:r>
              <a:rPr lang="uz-Cyrl-UZ" sz="1800" b="1" dirty="0" smtClean="0">
                <a:latin typeface="Book Antiqua" panose="02040602050305030304" pitchFamily="18" charset="0"/>
                <a:cs typeface="Arial" panose="020B0604020202020204" pitchFamily="34" charset="0"/>
              </a:rPr>
              <a:t>Тошкент шаҳридаги Инҳа университетида Почта бўлими мавжуд бўлмаганлиги сабабли Университет</a:t>
            </a:r>
            <a:r>
              <a:rPr lang="ru-RU" sz="1800" b="1" dirty="0" smtClean="0">
                <a:latin typeface="Book Antiqua" panose="02040602050305030304" pitchFamily="18" charset="0"/>
                <a:cs typeface="Arial" panose="020B0604020202020204" pitchFamily="34" charset="0"/>
              </a:rPr>
              <a:t> </a:t>
            </a:r>
            <a:r>
              <a:rPr lang="ru-RU" sz="1800" b="1" dirty="0" err="1">
                <a:latin typeface="Book Antiqua" panose="02040602050305030304" pitchFamily="18" charset="0"/>
                <a:cs typeface="Arial" panose="020B0604020202020204" pitchFamily="34" charset="0"/>
              </a:rPr>
              <a:t>ва</a:t>
            </a:r>
            <a:r>
              <a:rPr lang="ru-RU" sz="1800" b="1" dirty="0">
                <a:latin typeface="Book Antiqua" panose="02040602050305030304" pitchFamily="18" charset="0"/>
                <a:cs typeface="Arial" panose="020B0604020202020204" pitchFamily="34" charset="0"/>
              </a:rPr>
              <a:t> Ўзбекистон </a:t>
            </a:r>
            <a:r>
              <a:rPr lang="ru-RU" sz="1800" b="1" dirty="0" err="1">
                <a:latin typeface="Book Antiqua" panose="02040602050305030304" pitchFamily="18" charset="0"/>
                <a:cs typeface="Arial" panose="020B0604020202020204" pitchFamily="34" charset="0"/>
              </a:rPr>
              <a:t>почтаси</a:t>
            </a:r>
            <a:r>
              <a:rPr lang="ru-RU" sz="1800" b="1" dirty="0">
                <a:latin typeface="Book Antiqua" panose="02040602050305030304" pitchFamily="18" charset="0"/>
                <a:cs typeface="Arial" panose="020B0604020202020204" pitchFamily="34" charset="0"/>
              </a:rPr>
              <a:t> </a:t>
            </a:r>
            <a:r>
              <a:rPr lang="ru-RU" sz="1800" b="1" dirty="0" err="1">
                <a:latin typeface="Book Antiqua" panose="02040602050305030304" pitchFamily="18" charset="0"/>
                <a:cs typeface="Arial" panose="020B0604020202020204" pitchFamily="34" charset="0"/>
              </a:rPr>
              <a:t>ўртасида</a:t>
            </a:r>
            <a:r>
              <a:rPr lang="ru-RU" sz="1800" b="1" dirty="0">
                <a:latin typeface="Book Antiqua" panose="02040602050305030304" pitchFamily="18" charset="0"/>
                <a:cs typeface="Arial" panose="020B0604020202020204" pitchFamily="34" charset="0"/>
              </a:rPr>
              <a:t> </a:t>
            </a:r>
            <a:r>
              <a:rPr lang="uz-Cyrl-UZ" sz="1800" b="1" dirty="0" smtClean="0">
                <a:latin typeface="Book Antiqua" panose="02040602050305030304" pitchFamily="18" charset="0"/>
                <a:cs typeface="Arial" panose="020B0604020202020204" pitchFamily="34" charset="0"/>
              </a:rPr>
              <a:t> 2020 йил 12 февралда 12-сонли </a:t>
            </a:r>
            <a:r>
              <a:rPr lang="ru-RU" sz="1800" b="1" dirty="0">
                <a:latin typeface="Book Antiqua" panose="02040602050305030304" pitchFamily="18" charset="0"/>
                <a:cs typeface="Arial" panose="020B0604020202020204" pitchFamily="34" charset="0"/>
              </a:rPr>
              <a:t>хат</a:t>
            </a:r>
            <a:r>
              <a:rPr lang="ru-RU" sz="1800" b="1" dirty="0">
                <a:latin typeface="Book Antiqua" panose="02040602050305030304" pitchFamily="18" charset="0"/>
                <a:cs typeface="Calibri" panose="020F0502020204030204" pitchFamily="34" charset="0"/>
              </a:rPr>
              <a:t>-</a:t>
            </a:r>
            <a:r>
              <a:rPr lang="ru-RU" sz="1800" b="1" dirty="0">
                <a:latin typeface="Book Antiqua" panose="02040602050305030304" pitchFamily="18" charset="0"/>
                <a:cs typeface="Arial" panose="020B0604020202020204" pitchFamily="34" charset="0"/>
              </a:rPr>
              <a:t>хабар </a:t>
            </a:r>
            <a:r>
              <a:rPr lang="ru-RU" sz="1800" b="1" dirty="0" err="1">
                <a:latin typeface="Book Antiqua" panose="02040602050305030304" pitchFamily="18" charset="0"/>
                <a:cs typeface="Arial" panose="020B0604020202020204" pitchFamily="34" charset="0"/>
              </a:rPr>
              <a:t>ташиш</a:t>
            </a:r>
            <a:r>
              <a:rPr lang="ru-RU" sz="1800" b="1" dirty="0">
                <a:latin typeface="Book Antiqua" panose="02040602050305030304" pitchFamily="18" charset="0"/>
                <a:cs typeface="Arial" panose="020B0604020202020204" pitchFamily="34" charset="0"/>
              </a:rPr>
              <a:t> </a:t>
            </a:r>
            <a:r>
              <a:rPr lang="ru-RU" sz="1800" b="1" dirty="0" err="1">
                <a:latin typeface="Book Antiqua" panose="02040602050305030304" pitchFamily="18" charset="0"/>
                <a:cs typeface="Arial" panose="020B0604020202020204" pitchFamily="34" charset="0"/>
              </a:rPr>
              <a:t>ва</a:t>
            </a:r>
            <a:r>
              <a:rPr lang="ru-RU" sz="1800" b="1" dirty="0">
                <a:latin typeface="Book Antiqua" panose="02040602050305030304" pitchFamily="18" charset="0"/>
                <a:cs typeface="Arial" panose="020B0604020202020204" pitchFamily="34" charset="0"/>
              </a:rPr>
              <a:t> </a:t>
            </a:r>
            <a:r>
              <a:rPr lang="ru-RU" sz="1800" b="1" dirty="0" err="1">
                <a:latin typeface="Book Antiqua" panose="02040602050305030304" pitchFamily="18" charset="0"/>
                <a:cs typeface="Arial" panose="020B0604020202020204" pitchFamily="34" charset="0"/>
              </a:rPr>
              <a:t>курьерлик</a:t>
            </a:r>
            <a:r>
              <a:rPr lang="ru-RU" sz="1800" b="1" dirty="0">
                <a:latin typeface="Book Antiqua" panose="02040602050305030304" pitchFamily="18" charset="0"/>
                <a:cs typeface="Arial" panose="020B0604020202020204" pitchFamily="34" charset="0"/>
              </a:rPr>
              <a:t> </a:t>
            </a:r>
            <a:r>
              <a:rPr lang="ru-RU" sz="1800" b="1" dirty="0" smtClean="0">
                <a:latin typeface="Book Antiqua" panose="02040602050305030304" pitchFamily="18" charset="0"/>
                <a:cs typeface="Arial" panose="020B0604020202020204" pitchFamily="34" charset="0"/>
              </a:rPr>
              <a:t>хизматлари </a:t>
            </a:r>
            <a:r>
              <a:rPr lang="ru-RU" sz="1800" b="1" dirty="0" err="1" smtClean="0">
                <a:latin typeface="Book Antiqua" panose="02040602050305030304" pitchFamily="18" charset="0"/>
                <a:cs typeface="Arial" panose="020B0604020202020204" pitchFamily="34" charset="0"/>
              </a:rPr>
              <a:t>тўғрисидаги</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шартномаси</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имзоланган</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Унга</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кўра</a:t>
            </a:r>
            <a:r>
              <a:rPr lang="ru-RU" sz="1800" b="1" dirty="0" smtClean="0">
                <a:latin typeface="Book Antiqua" panose="02040602050305030304" pitchFamily="18" charset="0"/>
                <a:cs typeface="Arial" panose="020B0604020202020204" pitchFamily="34" charset="0"/>
              </a:rPr>
              <a:t> </a:t>
            </a:r>
            <a:r>
              <a:rPr lang="uz-Cyrl-UZ" sz="1800" b="1" dirty="0" smtClean="0">
                <a:latin typeface="Book Antiqua" panose="02040602050305030304" pitchFamily="18" charset="0"/>
                <a:cs typeface="Arial" panose="020B0604020202020204" pitchFamily="34" charset="0"/>
              </a:rPr>
              <a:t>Университетга Тошкент почтасидан </a:t>
            </a:r>
            <a:r>
              <a:rPr lang="ru-RU" sz="1800" b="1" dirty="0" smtClean="0">
                <a:latin typeface="Book Antiqua" panose="02040602050305030304" pitchFamily="18" charset="0"/>
                <a:cs typeface="Arial" panose="020B0604020202020204" pitchFamily="34" charset="0"/>
              </a:rPr>
              <a:t>курьер бириктирилган </a:t>
            </a:r>
            <a:r>
              <a:rPr lang="ru-RU" sz="1800" b="1" dirty="0" err="1" smtClean="0">
                <a:latin typeface="Book Antiqua" panose="02040602050305030304" pitchFamily="18" charset="0"/>
                <a:cs typeface="Arial" panose="020B0604020202020204" pitchFamily="34" charset="0"/>
              </a:rPr>
              <a:t>бўлиб</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ушбу</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хизматга</a:t>
            </a:r>
            <a:r>
              <a:rPr lang="ru-RU" sz="1800" b="1" dirty="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иш</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юзасидан</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эхтиёж</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тўғилганда</a:t>
            </a:r>
            <a:r>
              <a:rPr lang="ru-RU" sz="1800" b="1" dirty="0">
                <a:latin typeface="Book Antiqua" panose="02040602050305030304" pitchFamily="18" charset="0"/>
                <a:cs typeface="Arial" panose="020B0604020202020204" pitchFamily="34" charset="0"/>
              </a:rPr>
              <a:t> </a:t>
            </a:r>
            <a:r>
              <a:rPr lang="uz-Cyrl-UZ" sz="1800" b="1" dirty="0" smtClean="0">
                <a:latin typeface="Book Antiqua" panose="02040602050305030304" pitchFamily="18" charset="0"/>
                <a:cs typeface="Arial" panose="020B0604020202020204" pitchFamily="34" charset="0"/>
              </a:rPr>
              <a:t>Университетнинг </a:t>
            </a:r>
            <a:r>
              <a:rPr lang="ru-RU" sz="1800" b="1" dirty="0" smtClean="0">
                <a:latin typeface="Book Antiqua" panose="02040602050305030304" pitchFamily="18" charset="0"/>
                <a:cs typeface="Arial" panose="020B0604020202020204" pitchFamily="34" charset="0"/>
              </a:rPr>
              <a:t>Мониторинг </a:t>
            </a:r>
            <a:r>
              <a:rPr lang="ru-RU" sz="1800" b="1" dirty="0" err="1">
                <a:latin typeface="Book Antiqua" panose="02040602050305030304" pitchFamily="18" charset="0"/>
                <a:cs typeface="Arial" panose="020B0604020202020204" pitchFamily="34" charset="0"/>
              </a:rPr>
              <a:t>ва</a:t>
            </a:r>
            <a:r>
              <a:rPr lang="ru-RU" sz="1800" b="1" dirty="0">
                <a:latin typeface="Book Antiqua" panose="02040602050305030304" pitchFamily="18" charset="0"/>
                <a:cs typeface="Arial" panose="020B0604020202020204" pitchFamily="34" charset="0"/>
              </a:rPr>
              <a:t> </a:t>
            </a:r>
            <a:r>
              <a:rPr lang="ru-RU" sz="1800" b="1" dirty="0" err="1">
                <a:latin typeface="Book Antiqua" panose="02040602050305030304" pitchFamily="18" charset="0"/>
                <a:cs typeface="Arial" panose="020B0604020202020204" pitchFamily="34" charset="0"/>
              </a:rPr>
              <a:t>ижро</a:t>
            </a:r>
            <a:r>
              <a:rPr lang="ru-RU" sz="1800" b="1" dirty="0">
                <a:latin typeface="Book Antiqua" panose="02040602050305030304" pitchFamily="18" charset="0"/>
                <a:cs typeface="Arial" panose="020B0604020202020204" pitchFamily="34" charset="0"/>
              </a:rPr>
              <a:t> </a:t>
            </a:r>
            <a:r>
              <a:rPr lang="ru-RU" sz="1800" b="1" dirty="0" err="1">
                <a:latin typeface="Book Antiqua" panose="02040602050305030304" pitchFamily="18" charset="0"/>
                <a:cs typeface="Arial" panose="020B0604020202020204" pitchFamily="34" charset="0"/>
              </a:rPr>
              <a:t>назорати</a:t>
            </a:r>
            <a:r>
              <a:rPr lang="ru-RU" sz="1800" b="1" dirty="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бўлими</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орқали</a:t>
            </a:r>
            <a:r>
              <a:rPr lang="ru-RU" sz="1800" b="1" dirty="0" smtClean="0">
                <a:latin typeface="Book Antiqua" panose="02040602050305030304" pitchFamily="18" charset="0"/>
                <a:cs typeface="Arial" panose="020B0604020202020204" pitchFamily="34" charset="0"/>
              </a:rPr>
              <a:t> </a:t>
            </a:r>
            <a:r>
              <a:rPr lang="ru-RU" sz="1800" b="1" dirty="0" err="1">
                <a:latin typeface="Book Antiqua" panose="02040602050305030304" pitchFamily="18" charset="0"/>
                <a:cs typeface="Arial" panose="020B0604020202020204" pitchFamily="34" charset="0"/>
              </a:rPr>
              <a:t>курьерлик</a:t>
            </a:r>
            <a:r>
              <a:rPr lang="ru-RU" sz="1800" b="1" dirty="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хизматидан</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фойдаланишингиз</a:t>
            </a:r>
            <a:r>
              <a:rPr lang="ru-RU" sz="1800" b="1" dirty="0" smtClean="0">
                <a:latin typeface="Book Antiqua" panose="02040602050305030304" pitchFamily="18" charset="0"/>
                <a:cs typeface="Arial" panose="020B0604020202020204" pitchFamily="34" charset="0"/>
              </a:rPr>
              <a:t> </a:t>
            </a:r>
            <a:r>
              <a:rPr lang="ru-RU" sz="1800" b="1" dirty="0" err="1" smtClean="0">
                <a:latin typeface="Book Antiqua" panose="02040602050305030304" pitchFamily="18" charset="0"/>
                <a:cs typeface="Arial" panose="020B0604020202020204" pitchFamily="34" charset="0"/>
              </a:rPr>
              <a:t>мумкин</a:t>
            </a:r>
            <a:r>
              <a:rPr lang="ru-RU" sz="1800" b="1" dirty="0" smtClean="0">
                <a:latin typeface="Book Antiqua" panose="02040602050305030304" pitchFamily="18" charset="0"/>
                <a:cs typeface="Arial" panose="020B0604020202020204" pitchFamily="34" charset="0"/>
              </a:rPr>
              <a:t>.  </a:t>
            </a:r>
            <a:r>
              <a:rPr lang="uz-Cyrl-UZ" sz="1800" b="1" dirty="0" smtClean="0">
                <a:latin typeface="Book Antiqua" panose="02040602050305030304" pitchFamily="18" charset="0"/>
                <a:cs typeface="Arial" panose="020B0604020202020204" pitchFamily="34" charset="0"/>
              </a:rPr>
              <a:t> </a:t>
            </a:r>
          </a:p>
          <a:p>
            <a:pPr marL="0" indent="0" algn="just">
              <a:lnSpc>
                <a:spcPct val="100000"/>
              </a:lnSpc>
              <a:buNone/>
            </a:pPr>
            <a:endParaRPr lang="uz-Cyrl-UZ" dirty="0">
              <a:latin typeface="Book Antiqua" panose="02040602050305030304" pitchFamily="18" charset="0"/>
            </a:endParaRPr>
          </a:p>
        </p:txBody>
      </p:sp>
      <p:sp>
        <p:nvSpPr>
          <p:cNvPr id="6" name="Номер слайда 4"/>
          <p:cNvSpPr>
            <a:spLocks noGrp="1"/>
          </p:cNvSpPr>
          <p:nvPr>
            <p:ph type="sldNum" sz="quarter" idx="12"/>
          </p:nvPr>
        </p:nvSpPr>
        <p:spPr>
          <a:xfrm>
            <a:off x="10277475" y="6600801"/>
            <a:ext cx="1685927" cy="176960"/>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innerShdw blurRad="114300">
              <a:prstClr val="black"/>
            </a:innerShdw>
          </a:effectLst>
        </p:spPr>
        <p:txBody>
          <a:bodyPr/>
          <a:lstStyle/>
          <a:p>
            <a:r>
              <a:rPr lang="uz-Cyrl-UZ" sz="1400" b="1" dirty="0" smtClean="0">
                <a:solidFill>
                  <a:schemeClr val="tx1"/>
                </a:solidFill>
                <a:latin typeface="Book Antiqua" panose="02040602050305030304" pitchFamily="18" charset="0"/>
              </a:rPr>
              <a:t>5</a:t>
            </a:r>
            <a:endParaRPr lang="ru-RU" sz="1400" b="1" dirty="0">
              <a:solidFill>
                <a:schemeClr val="tx1"/>
              </a:solidFill>
              <a:latin typeface="Book Antiqua" panose="02040602050305030304" pitchFamily="18" charset="0"/>
            </a:endParaRPr>
          </a:p>
        </p:txBody>
      </p:sp>
      <p:sp>
        <p:nvSpPr>
          <p:cNvPr id="5" name="Заголовок 1"/>
          <p:cNvSpPr txBox="1">
            <a:spLocks/>
          </p:cNvSpPr>
          <p:nvPr/>
        </p:nvSpPr>
        <p:spPr>
          <a:xfrm>
            <a:off x="6027615" y="1250831"/>
            <a:ext cx="5935787" cy="342069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buClr>
                <a:schemeClr val="tx1"/>
              </a:buClr>
              <a:tabLst>
                <a:tab pos="4486275" algn="l"/>
              </a:tabLst>
            </a:pPr>
            <a:r>
              <a:rPr lang="uz-Cyrl-UZ" sz="1600" b="1" dirty="0" smtClean="0">
                <a:solidFill>
                  <a:schemeClr val="accent1">
                    <a:lumMod val="75000"/>
                  </a:schemeClr>
                </a:solidFill>
                <a:latin typeface="Book Antiqua" panose="02040602050305030304" pitchFamily="18" charset="0"/>
              </a:rPr>
              <a:t>Университетда хат-хабар юбориш тартиби қуйидагича юритилади:</a:t>
            </a:r>
          </a:p>
          <a:p>
            <a:pPr algn="just">
              <a:lnSpc>
                <a:spcPct val="100000"/>
              </a:lnSpc>
              <a:buClr>
                <a:schemeClr val="tx1"/>
              </a:buClr>
              <a:tabLst>
                <a:tab pos="4486275" algn="l"/>
              </a:tabLst>
            </a:pPr>
            <a:r>
              <a:rPr lang="uz-Cyrl-UZ" sz="1600" b="1" dirty="0" smtClean="0">
                <a:latin typeface="Book Antiqua" panose="02040602050305030304" pitchFamily="18" charset="0"/>
              </a:rPr>
              <a:t>1.</a:t>
            </a:r>
            <a:r>
              <a:rPr lang="uz-Cyrl-UZ" sz="1600" b="1" dirty="0">
                <a:latin typeface="Book Antiqua" panose="02040602050305030304" pitchFamily="18" charset="0"/>
              </a:rPr>
              <a:t> Хат-хабар юборувчи бўлим </a:t>
            </a:r>
            <a:r>
              <a:rPr lang="uz-Cyrl-UZ" sz="1600" b="1" dirty="0" smtClean="0">
                <a:latin typeface="Book Antiqua" panose="02040602050305030304" pitchFamily="18" charset="0"/>
              </a:rPr>
              <a:t>томонидан 1 кун олдин </a:t>
            </a:r>
            <a:r>
              <a:rPr lang="ru-RU" sz="1600" b="1" dirty="0" smtClean="0">
                <a:latin typeface="Book Antiqua" panose="02040602050305030304" pitchFamily="18" charset="0"/>
                <a:cs typeface="Arial" panose="020B0604020202020204" pitchFamily="34" charset="0"/>
              </a:rPr>
              <a:t>Мониторинг </a:t>
            </a:r>
            <a:r>
              <a:rPr lang="ru-RU" sz="1600" b="1" dirty="0" err="1">
                <a:latin typeface="Book Antiqua" panose="02040602050305030304" pitchFamily="18" charset="0"/>
                <a:cs typeface="Arial" panose="020B0604020202020204" pitchFamily="34" charset="0"/>
              </a:rPr>
              <a:t>ва</a:t>
            </a:r>
            <a:r>
              <a:rPr lang="ru-RU" sz="1600" b="1" dirty="0">
                <a:latin typeface="Book Antiqua" panose="02040602050305030304" pitchFamily="18" charset="0"/>
                <a:cs typeface="Arial" panose="020B0604020202020204" pitchFamily="34" charset="0"/>
              </a:rPr>
              <a:t> </a:t>
            </a:r>
            <a:r>
              <a:rPr lang="ru-RU" sz="1600" b="1" dirty="0" err="1">
                <a:latin typeface="Book Antiqua" panose="02040602050305030304" pitchFamily="18" charset="0"/>
                <a:cs typeface="Arial" panose="020B0604020202020204" pitchFamily="34" charset="0"/>
              </a:rPr>
              <a:t>ижро</a:t>
            </a:r>
            <a:r>
              <a:rPr lang="ru-RU" sz="1600" b="1" dirty="0">
                <a:latin typeface="Book Antiqua" panose="02040602050305030304" pitchFamily="18" charset="0"/>
                <a:cs typeface="Arial" panose="020B0604020202020204" pitchFamily="34" charset="0"/>
              </a:rPr>
              <a:t> </a:t>
            </a:r>
            <a:r>
              <a:rPr lang="ru-RU" sz="1600" b="1" dirty="0" err="1">
                <a:latin typeface="Book Antiqua" panose="02040602050305030304" pitchFamily="18" charset="0"/>
                <a:cs typeface="Arial" panose="020B0604020202020204" pitchFamily="34" charset="0"/>
              </a:rPr>
              <a:t>назорати</a:t>
            </a:r>
            <a:r>
              <a:rPr lang="ru-RU" sz="1600" b="1" dirty="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бўлимини</a:t>
            </a:r>
            <a:r>
              <a:rPr lang="ru-RU" sz="1600" b="1" dirty="0" smtClean="0">
                <a:latin typeface="Book Antiqua" panose="02040602050305030304" pitchFamily="18" charset="0"/>
                <a:cs typeface="Arial" panose="020B0604020202020204" pitchFamily="34" charset="0"/>
              </a:rPr>
              <a:t> </a:t>
            </a:r>
            <a:r>
              <a:rPr lang="ru-RU" sz="1600" b="1" dirty="0" err="1">
                <a:latin typeface="Book Antiqua" panose="02040602050305030304" pitchFamily="18" charset="0"/>
                <a:cs typeface="Arial" panose="020B0604020202020204" pitchFamily="34" charset="0"/>
              </a:rPr>
              <a:t>курьерлик</a:t>
            </a:r>
            <a:r>
              <a:rPr lang="ru-RU" sz="1600" b="1" dirty="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хизмати</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керак</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эканлиги</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тўғрисида</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асосли</a:t>
            </a:r>
            <a:r>
              <a:rPr lang="ru-RU" sz="1600" b="1" dirty="0" smtClean="0">
                <a:latin typeface="Book Antiqua" panose="02040602050305030304" pitchFamily="18" charset="0"/>
                <a:cs typeface="Arial" panose="020B0604020202020204" pitchFamily="34" charset="0"/>
              </a:rPr>
              <a:t> хабар </a:t>
            </a:r>
            <a:r>
              <a:rPr lang="ru-RU" sz="1600" b="1" dirty="0" err="1" smtClean="0">
                <a:latin typeface="Book Antiqua" panose="02040602050305030304" pitchFamily="18" charset="0"/>
                <a:cs typeface="Arial" panose="020B0604020202020204" pitchFamily="34" charset="0"/>
              </a:rPr>
              <a:t>бериши</a:t>
            </a:r>
            <a:r>
              <a:rPr lang="ru-RU" sz="1600" b="1" dirty="0" smtClean="0">
                <a:latin typeface="Book Antiqua" panose="02040602050305030304" pitchFamily="18" charset="0"/>
                <a:cs typeface="Arial" panose="020B0604020202020204" pitchFamily="34" charset="0"/>
              </a:rPr>
              <a:t>;  </a:t>
            </a:r>
            <a:r>
              <a:rPr lang="uz-Cyrl-UZ" sz="1600" b="1" dirty="0" smtClean="0">
                <a:latin typeface="Book Antiqua" panose="02040602050305030304" pitchFamily="18" charset="0"/>
              </a:rPr>
              <a:t>  </a:t>
            </a:r>
          </a:p>
          <a:p>
            <a:pPr algn="just">
              <a:lnSpc>
                <a:spcPct val="100000"/>
              </a:lnSpc>
              <a:buClr>
                <a:schemeClr val="tx1"/>
              </a:buClr>
              <a:tabLst>
                <a:tab pos="4486275" algn="l"/>
              </a:tabLst>
            </a:pPr>
            <a:r>
              <a:rPr lang="uz-Cyrl-UZ" sz="1600" b="1" dirty="0">
                <a:latin typeface="Book Antiqua" panose="02040602050305030304" pitchFamily="18" charset="0"/>
              </a:rPr>
              <a:t>2</a:t>
            </a:r>
            <a:r>
              <a:rPr lang="uz-Cyrl-UZ" sz="1600" b="1" dirty="0" smtClean="0">
                <a:latin typeface="Book Antiqua" panose="02040602050305030304" pitchFamily="18" charset="0"/>
              </a:rPr>
              <a:t>. </a:t>
            </a:r>
            <a:r>
              <a:rPr lang="uz-Cyrl-UZ" sz="1600" b="1" dirty="0">
                <a:latin typeface="Book Antiqua" panose="02040602050305030304" pitchFamily="18" charset="0"/>
              </a:rPr>
              <a:t>Хат-хабар </a:t>
            </a:r>
            <a:r>
              <a:rPr lang="uz-Cyrl-UZ" sz="1600" b="1" dirty="0" smtClean="0">
                <a:latin typeface="Book Antiqua" panose="02040602050305030304" pitchFamily="18" charset="0"/>
              </a:rPr>
              <a:t>юборувчи бўлим томонидан юбормоқчи бўлган ҳужжатларини ва </a:t>
            </a:r>
            <a:r>
              <a:rPr lang="uz-Cyrl-UZ" sz="1600" b="1" dirty="0" smtClean="0">
                <a:solidFill>
                  <a:srgbClr val="FF0000"/>
                </a:solidFill>
                <a:latin typeface="Book Antiqua" panose="02040602050305030304" pitchFamily="18" charset="0"/>
              </a:rPr>
              <a:t>наъмуна-1</a:t>
            </a:r>
            <a:r>
              <a:rPr lang="uz-Cyrl-UZ" sz="1600" b="1" dirty="0" smtClean="0">
                <a:latin typeface="Book Antiqua" panose="02040602050305030304" pitchFamily="18" charset="0"/>
              </a:rPr>
              <a:t> (реестр) жадвали тўлдирилиб тасдиқланган ва тўлиқ ҳолда </a:t>
            </a:r>
            <a:r>
              <a:rPr lang="ru-RU" sz="1600" b="1" dirty="0" smtClean="0">
                <a:latin typeface="Book Antiqua" panose="02040602050305030304" pitchFamily="18" charset="0"/>
                <a:cs typeface="Arial" panose="020B0604020202020204" pitchFamily="34" charset="0"/>
              </a:rPr>
              <a:t>Мониторинг</a:t>
            </a:r>
            <a:br>
              <a:rPr lang="ru-RU" sz="1600" b="1" dirty="0" smtClean="0">
                <a:latin typeface="Book Antiqua" panose="02040602050305030304" pitchFamily="18" charset="0"/>
                <a:cs typeface="Arial" panose="020B0604020202020204" pitchFamily="34" charset="0"/>
              </a:rPr>
            </a:br>
            <a:r>
              <a:rPr lang="ru-RU" sz="1600" b="1" dirty="0" err="1" smtClean="0">
                <a:latin typeface="Book Antiqua" panose="02040602050305030304" pitchFamily="18" charset="0"/>
                <a:cs typeface="Arial" panose="020B0604020202020204" pitchFamily="34" charset="0"/>
              </a:rPr>
              <a:t>ва</a:t>
            </a:r>
            <a:r>
              <a:rPr lang="ru-RU" sz="1600" b="1" dirty="0" smtClean="0">
                <a:latin typeface="Book Antiqua" panose="02040602050305030304" pitchFamily="18" charset="0"/>
                <a:cs typeface="Arial" panose="020B0604020202020204" pitchFamily="34" charset="0"/>
              </a:rPr>
              <a:t> </a:t>
            </a:r>
            <a:r>
              <a:rPr lang="ru-RU" sz="1600" b="1" dirty="0" err="1">
                <a:latin typeface="Book Antiqua" panose="02040602050305030304" pitchFamily="18" charset="0"/>
                <a:cs typeface="Arial" panose="020B0604020202020204" pitchFamily="34" charset="0"/>
              </a:rPr>
              <a:t>ижро</a:t>
            </a:r>
            <a:r>
              <a:rPr lang="ru-RU" sz="1600" b="1" dirty="0">
                <a:latin typeface="Book Antiqua" panose="02040602050305030304" pitchFamily="18" charset="0"/>
                <a:cs typeface="Arial" panose="020B0604020202020204" pitchFamily="34" charset="0"/>
              </a:rPr>
              <a:t> </a:t>
            </a:r>
            <a:r>
              <a:rPr lang="ru-RU" sz="1600" b="1" dirty="0" err="1">
                <a:latin typeface="Book Antiqua" panose="02040602050305030304" pitchFamily="18" charset="0"/>
                <a:cs typeface="Arial" panose="020B0604020202020204" pitchFamily="34" charset="0"/>
              </a:rPr>
              <a:t>назорати</a:t>
            </a:r>
            <a:r>
              <a:rPr lang="ru-RU" sz="1600" b="1" dirty="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бўлимига</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тақдим</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этиши</a:t>
            </a:r>
            <a:r>
              <a:rPr lang="ru-RU" sz="1600" b="1" dirty="0" smtClean="0">
                <a:latin typeface="Book Antiqua" panose="02040602050305030304" pitchFamily="18" charset="0"/>
                <a:cs typeface="Arial" panose="020B0604020202020204" pitchFamily="34" charset="0"/>
              </a:rPr>
              <a:t>;</a:t>
            </a:r>
          </a:p>
          <a:p>
            <a:pPr algn="just">
              <a:lnSpc>
                <a:spcPct val="100000"/>
              </a:lnSpc>
              <a:buClr>
                <a:schemeClr val="tx1"/>
              </a:buClr>
              <a:tabLst>
                <a:tab pos="4486275" algn="l"/>
              </a:tabLst>
            </a:pPr>
            <a:r>
              <a:rPr lang="ru-RU" sz="1600" b="1" dirty="0" smtClean="0">
                <a:latin typeface="Book Antiqua" panose="02040602050305030304" pitchFamily="18" charset="0"/>
                <a:cs typeface="Arial" panose="020B0604020202020204" pitchFamily="34" charset="0"/>
              </a:rPr>
              <a:t>3. </a:t>
            </a:r>
            <a:r>
              <a:rPr lang="ru-RU" sz="1600" b="1" dirty="0">
                <a:latin typeface="Book Antiqua" panose="02040602050305030304" pitchFamily="18" charset="0"/>
                <a:cs typeface="Arial" panose="020B0604020202020204" pitchFamily="34" charset="0"/>
              </a:rPr>
              <a:t>Мониторинг </a:t>
            </a:r>
            <a:r>
              <a:rPr lang="ru-RU" sz="1600" b="1" dirty="0" err="1">
                <a:latin typeface="Book Antiqua" panose="02040602050305030304" pitchFamily="18" charset="0"/>
                <a:cs typeface="Arial" panose="020B0604020202020204" pitchFamily="34" charset="0"/>
              </a:rPr>
              <a:t>ва</a:t>
            </a:r>
            <a:r>
              <a:rPr lang="ru-RU" sz="1600" b="1" dirty="0">
                <a:latin typeface="Book Antiqua" panose="02040602050305030304" pitchFamily="18" charset="0"/>
                <a:cs typeface="Arial" panose="020B0604020202020204" pitchFamily="34" charset="0"/>
              </a:rPr>
              <a:t> </a:t>
            </a:r>
            <a:r>
              <a:rPr lang="ru-RU" sz="1600" b="1" dirty="0" err="1">
                <a:latin typeface="Book Antiqua" panose="02040602050305030304" pitchFamily="18" charset="0"/>
                <a:cs typeface="Arial" panose="020B0604020202020204" pitchFamily="34" charset="0"/>
              </a:rPr>
              <a:t>ижро</a:t>
            </a:r>
            <a:r>
              <a:rPr lang="ru-RU" sz="1600" b="1" dirty="0">
                <a:latin typeface="Book Antiqua" panose="02040602050305030304" pitchFamily="18" charset="0"/>
                <a:cs typeface="Arial" panose="020B0604020202020204" pitchFamily="34" charset="0"/>
              </a:rPr>
              <a:t> </a:t>
            </a:r>
            <a:r>
              <a:rPr lang="ru-RU" sz="1600" b="1" dirty="0" err="1">
                <a:latin typeface="Book Antiqua" panose="02040602050305030304" pitchFamily="18" charset="0"/>
                <a:cs typeface="Arial" panose="020B0604020202020204" pitchFamily="34" charset="0"/>
              </a:rPr>
              <a:t>назорати</a:t>
            </a:r>
            <a:r>
              <a:rPr lang="ru-RU" sz="1600" b="1" dirty="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бўлими</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бўлимлар</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тақдим</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этган</a:t>
            </a:r>
            <a:r>
              <a:rPr lang="uz-Cyrl-UZ" sz="1600" b="1" dirty="0" smtClean="0">
                <a:latin typeface="Book Antiqua" panose="02040602050305030304" pitchFamily="18" charset="0"/>
              </a:rPr>
              <a:t> </a:t>
            </a:r>
            <a:r>
              <a:rPr lang="uz-Cyrl-UZ" sz="1600" b="1" dirty="0">
                <a:solidFill>
                  <a:srgbClr val="FF0000"/>
                </a:solidFill>
                <a:latin typeface="Book Antiqua" panose="02040602050305030304" pitchFamily="18" charset="0"/>
              </a:rPr>
              <a:t>наъмуна-1</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жадвалга</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асосан</a:t>
            </a:r>
            <a:r>
              <a:rPr lang="ru-RU" sz="1600" b="1" dirty="0" smtClean="0">
                <a:latin typeface="Book Antiqua" panose="02040602050305030304" pitchFamily="18" charset="0"/>
                <a:cs typeface="Arial" panose="020B0604020202020204" pitchFamily="34" charset="0"/>
              </a:rPr>
              <a:t> </a:t>
            </a:r>
            <a:r>
              <a:rPr lang="ru-RU" sz="1600" b="1" dirty="0" smtClean="0">
                <a:solidFill>
                  <a:srgbClr val="FF0000"/>
                </a:solidFill>
                <a:latin typeface="Book Antiqua" panose="02040602050305030304" pitchFamily="18" charset="0"/>
                <a:cs typeface="Arial" panose="020B0604020202020204" pitchFamily="34" charset="0"/>
              </a:rPr>
              <a:t>наъмуна-2</a:t>
            </a:r>
            <a:r>
              <a:rPr lang="uz-Cyrl-UZ" sz="1600" b="1" dirty="0">
                <a:latin typeface="Book Antiqua" panose="02040602050305030304" pitchFamily="18" charset="0"/>
              </a:rPr>
              <a:t> (реестр)</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жадвалини</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шакиллантирган</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ҳолда</a:t>
            </a:r>
            <a:r>
              <a:rPr lang="ru-RU" sz="1600" b="1" dirty="0">
                <a:latin typeface="Book Antiqua" panose="02040602050305030304" pitchFamily="18" charset="0"/>
                <a:cs typeface="Arial" panose="020B0604020202020204" pitchFamily="34" charset="0"/>
              </a:rPr>
              <a:t> </a:t>
            </a:r>
            <a:r>
              <a:rPr lang="ru-RU" sz="1600" b="1" dirty="0" smtClean="0">
                <a:latin typeface="Book Antiqua" panose="02040602050305030304" pitchFamily="18" charset="0"/>
                <a:cs typeface="Arial" panose="020B0604020202020204" pitchFamily="34" charset="0"/>
              </a:rPr>
              <a:t>ҳужжатларни </a:t>
            </a:r>
            <a:r>
              <a:rPr lang="ru-RU" sz="1600" b="1" dirty="0" err="1" smtClean="0">
                <a:latin typeface="Book Antiqua" panose="02040602050305030304" pitchFamily="18" charset="0"/>
                <a:cs typeface="Arial" panose="020B0604020202020204" pitchFamily="34" charset="0"/>
              </a:rPr>
              <a:t>курьерга</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тақдим</a:t>
            </a:r>
            <a:r>
              <a:rPr lang="ru-RU" sz="1600" b="1" dirty="0" smtClean="0">
                <a:latin typeface="Book Antiqua" panose="02040602050305030304" pitchFamily="18" charset="0"/>
                <a:cs typeface="Arial" panose="020B0604020202020204" pitchFamily="34" charset="0"/>
              </a:rPr>
              <a:t> </a:t>
            </a:r>
            <a:r>
              <a:rPr lang="ru-RU" sz="1600" b="1" dirty="0" err="1" smtClean="0">
                <a:latin typeface="Book Antiqua" panose="02040602050305030304" pitchFamily="18" charset="0"/>
                <a:cs typeface="Arial" panose="020B0604020202020204" pitchFamily="34" charset="0"/>
              </a:rPr>
              <a:t>этади</a:t>
            </a:r>
            <a:r>
              <a:rPr lang="ru-RU" sz="1600" b="1" dirty="0" smtClean="0">
                <a:latin typeface="Book Antiqua" panose="02040602050305030304" pitchFamily="18" charset="0"/>
                <a:cs typeface="Arial" panose="020B0604020202020204" pitchFamily="34" charset="0"/>
              </a:rPr>
              <a:t>.   </a:t>
            </a:r>
            <a:r>
              <a:rPr lang="uz-Cyrl-UZ" sz="1600" b="1" dirty="0" smtClean="0">
                <a:latin typeface="Book Antiqua" panose="02040602050305030304" pitchFamily="18" charset="0"/>
              </a:rPr>
              <a:t>  </a:t>
            </a:r>
            <a:endParaRPr lang="ru-RU" sz="1600" b="1" dirty="0">
              <a:latin typeface="Book Antiqua" panose="02040602050305030304" pitchFamily="18" charset="0"/>
            </a:endParaRPr>
          </a:p>
        </p:txBody>
      </p:sp>
      <p:pic>
        <p:nvPicPr>
          <p:cNvPr id="4" name="Рисунок 3"/>
          <p:cNvPicPr>
            <a:picLocks noChangeAspect="1"/>
          </p:cNvPicPr>
          <p:nvPr/>
        </p:nvPicPr>
        <p:blipFill>
          <a:blip r:embed="rId2"/>
          <a:stretch>
            <a:fillRect/>
          </a:stretch>
        </p:blipFill>
        <p:spPr>
          <a:xfrm>
            <a:off x="280656" y="4753155"/>
            <a:ext cx="5706077" cy="1795192"/>
          </a:xfrm>
          <a:prstGeom prst="rect">
            <a:avLst/>
          </a:prstGeom>
          <a:effectLst>
            <a:innerShdw blurRad="114300">
              <a:prstClr val="black"/>
            </a:innerShdw>
          </a:effectLst>
        </p:spPr>
      </p:pic>
      <p:pic>
        <p:nvPicPr>
          <p:cNvPr id="11" name="Рисунок 10"/>
          <p:cNvPicPr>
            <a:picLocks noChangeAspect="1"/>
          </p:cNvPicPr>
          <p:nvPr/>
        </p:nvPicPr>
        <p:blipFill>
          <a:blip r:embed="rId3"/>
          <a:stretch>
            <a:fillRect/>
          </a:stretch>
        </p:blipFill>
        <p:spPr>
          <a:xfrm>
            <a:off x="9072739" y="4753155"/>
            <a:ext cx="2890664" cy="1795192"/>
          </a:xfrm>
          <a:prstGeom prst="rect">
            <a:avLst/>
          </a:prstGeom>
          <a:effectLst>
            <a:innerShdw blurRad="114300">
              <a:prstClr val="black"/>
            </a:innerShdw>
          </a:effectLst>
        </p:spPr>
      </p:pic>
      <p:pic>
        <p:nvPicPr>
          <p:cNvPr id="12" name="Рисунок 11"/>
          <p:cNvPicPr>
            <a:picLocks noChangeAspect="1"/>
          </p:cNvPicPr>
          <p:nvPr/>
        </p:nvPicPr>
        <p:blipFill>
          <a:blip r:embed="rId4"/>
          <a:stretch>
            <a:fillRect/>
          </a:stretch>
        </p:blipFill>
        <p:spPr>
          <a:xfrm>
            <a:off x="6027615" y="4753155"/>
            <a:ext cx="3004242" cy="1795192"/>
          </a:xfrm>
          <a:prstGeom prst="rect">
            <a:avLst/>
          </a:prstGeom>
          <a:effectLst>
            <a:innerShdw blurRad="114300">
              <a:prstClr val="black"/>
            </a:innerShdw>
          </a:effectLst>
        </p:spPr>
      </p:pic>
    </p:spTree>
    <p:extLst>
      <p:ext uri="{BB962C8B-B14F-4D97-AF65-F5344CB8AC3E}">
        <p14:creationId xmlns:p14="http://schemas.microsoft.com/office/powerpoint/2010/main" val="326052312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231112" y="129395"/>
            <a:ext cx="11736475" cy="93829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8900000" scaled="1"/>
            <a:tileRect/>
          </a:gradFill>
          <a:effectLst>
            <a:innerShdw blurRad="114300">
              <a:prstClr val="black"/>
            </a:inn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0" algn="ctr">
              <a:lnSpc>
                <a:spcPct val="100000"/>
              </a:lnSpc>
            </a:pPr>
            <a:r>
              <a:rPr lang="uz-Cyrl-UZ" sz="2800" b="1" dirty="0">
                <a:latin typeface="Book Antiqua" panose="02040602050305030304" pitchFamily="18" charset="0"/>
                <a:cs typeface="Arial" panose="020B0604020202020204" pitchFamily="34" charset="0"/>
              </a:rPr>
              <a:t>Университетда 2021 йил давомида амалга оширилган хат-хабар </a:t>
            </a:r>
            <a:r>
              <a:rPr lang="ru-RU" sz="2800" b="1" dirty="0" err="1">
                <a:latin typeface="Book Antiqua" panose="02040602050305030304" pitchFamily="18" charset="0"/>
                <a:cs typeface="Arial" panose="020B0604020202020204" pitchFamily="34" charset="0"/>
              </a:rPr>
              <a:t>ташиш</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ва</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курьерлик</a:t>
            </a:r>
            <a:r>
              <a:rPr lang="ru-RU" sz="2800" b="1" dirty="0">
                <a:latin typeface="Book Antiqua" panose="02040602050305030304" pitchFamily="18" charset="0"/>
                <a:cs typeface="Arial" panose="020B0604020202020204" pitchFamily="34" charset="0"/>
              </a:rPr>
              <a:t> хизматлари </a:t>
            </a:r>
            <a:r>
              <a:rPr lang="ru-RU" sz="2800" b="1" dirty="0" err="1">
                <a:latin typeface="Book Antiqua" panose="02040602050305030304" pitchFamily="18" charset="0"/>
                <a:cs typeface="Arial" panose="020B0604020202020204" pitchFamily="34" charset="0"/>
              </a:rPr>
              <a:t>тўғрисида</a:t>
            </a:r>
            <a:r>
              <a:rPr lang="ru-RU" sz="2800" b="1" dirty="0">
                <a:latin typeface="Book Antiqua" panose="02040602050305030304" pitchFamily="18" charset="0"/>
                <a:cs typeface="Arial" panose="020B0604020202020204" pitchFamily="34" charset="0"/>
              </a:rPr>
              <a:t> </a:t>
            </a:r>
            <a:r>
              <a:rPr lang="ru-RU" sz="2800" b="1" dirty="0" err="1">
                <a:latin typeface="Book Antiqua" panose="02040602050305030304" pitchFamily="18" charset="0"/>
                <a:cs typeface="Arial" panose="020B0604020202020204" pitchFamily="34" charset="0"/>
              </a:rPr>
              <a:t>қисқача</a:t>
            </a:r>
            <a:r>
              <a:rPr lang="ru-RU" sz="2800" b="1" dirty="0">
                <a:latin typeface="Book Antiqua" panose="02040602050305030304" pitchFamily="18" charset="0"/>
                <a:cs typeface="Arial" panose="020B0604020202020204" pitchFamily="34" charset="0"/>
              </a:rPr>
              <a:t> </a:t>
            </a:r>
            <a:r>
              <a:rPr lang="ru-RU" sz="2800" b="1" dirty="0" smtClean="0">
                <a:latin typeface="Book Antiqua" panose="02040602050305030304" pitchFamily="18" charset="0"/>
                <a:cs typeface="Arial" panose="020B0604020202020204" pitchFamily="34" charset="0"/>
              </a:rPr>
              <a:t>статистика</a:t>
            </a:r>
            <a:r>
              <a:rPr lang="uz-Cyrl-UZ" sz="2800" b="1" dirty="0" smtClean="0">
                <a:latin typeface="Book Antiqua" panose="02040602050305030304" pitchFamily="18" charset="0"/>
                <a:cs typeface="Arial" panose="020B0604020202020204" pitchFamily="34" charset="0"/>
              </a:rPr>
              <a:t> </a:t>
            </a:r>
            <a:endParaRPr lang="uz-Cyrl-UZ" sz="2800" b="1" dirty="0">
              <a:latin typeface="Book Antiqua" panose="02040602050305030304" pitchFamily="18" charset="0"/>
              <a:cs typeface="Arial" panose="020B0604020202020204" pitchFamily="34" charset="0"/>
            </a:endParaRPr>
          </a:p>
        </p:txBody>
      </p:sp>
      <p:sp>
        <p:nvSpPr>
          <p:cNvPr id="4" name="Заголовок 1"/>
          <p:cNvSpPr txBox="1">
            <a:spLocks/>
          </p:cNvSpPr>
          <p:nvPr/>
        </p:nvSpPr>
        <p:spPr>
          <a:xfrm>
            <a:off x="231112" y="1155940"/>
            <a:ext cx="11736475" cy="53915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Font typeface="Wingdings" panose="05000000000000000000" pitchFamily="2" charset="2"/>
              <a:buChar char="Ø"/>
            </a:pPr>
            <a:endParaRPr lang="ru-RU" sz="2800" b="1" dirty="0">
              <a:latin typeface="Century" panose="02040604050505020304" pitchFamily="18" charset="0"/>
            </a:endParaRPr>
          </a:p>
        </p:txBody>
      </p:sp>
      <p:sp>
        <p:nvSpPr>
          <p:cNvPr id="7" name="Номер слайда 4"/>
          <p:cNvSpPr>
            <a:spLocks noGrp="1"/>
          </p:cNvSpPr>
          <p:nvPr>
            <p:ph type="sldNum" sz="quarter" idx="12"/>
          </p:nvPr>
        </p:nvSpPr>
        <p:spPr>
          <a:xfrm>
            <a:off x="10277475" y="6629977"/>
            <a:ext cx="1685927" cy="176960"/>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innerShdw blurRad="114300">
              <a:prstClr val="black"/>
            </a:innerShdw>
          </a:effectLst>
        </p:spPr>
        <p:txBody>
          <a:bodyPr/>
          <a:lstStyle/>
          <a:p>
            <a:r>
              <a:rPr lang="uz-Cyrl-UZ" sz="1400" b="1" dirty="0" smtClean="0">
                <a:solidFill>
                  <a:schemeClr val="tx1"/>
                </a:solidFill>
                <a:latin typeface="Book Antiqua" panose="02040602050305030304" pitchFamily="18" charset="0"/>
              </a:rPr>
              <a:t>6</a:t>
            </a:r>
            <a:endParaRPr lang="ru-RU" sz="1400" b="1" dirty="0">
              <a:solidFill>
                <a:schemeClr val="tx1"/>
              </a:solidFill>
              <a:latin typeface="Book Antiqua" panose="02040602050305030304" pitchFamily="18" charset="0"/>
            </a:endParaRPr>
          </a:p>
        </p:txBody>
      </p:sp>
      <mc:AlternateContent xmlns:mc="http://schemas.openxmlformats.org/markup-compatibility/2006" xmlns:cx1="http://schemas.microsoft.com/office/drawing/2015/9/8/chartex">
        <mc:Choice Requires="cx1">
          <p:graphicFrame>
            <p:nvGraphicFramePr>
              <p:cNvPr id="5" name="Content Placeholder 11"/>
              <p:cNvGraphicFramePr>
                <a:graphicFrameLocks noGrp="1"/>
              </p:cNvGraphicFramePr>
              <p:nvPr>
                <p:ph idx="1"/>
                <p:extLst>
                  <p:ext uri="{D42A27DB-BD31-4B8C-83A1-F6EECF244321}">
                    <p14:modId xmlns:p14="http://schemas.microsoft.com/office/powerpoint/2010/main" val="2652433662"/>
                  </p:ext>
                </p:extLst>
              </p:nvPr>
            </p:nvGraphicFramePr>
            <p:xfrm>
              <a:off x="231113" y="1150215"/>
              <a:ext cx="11732289" cy="539723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ontent Placeholder 11"/>
              <p:cNvPicPr>
                <a:picLocks noGrp="1" noRot="1" noChangeAspect="1" noMove="1" noResize="1" noEditPoints="1" noAdjustHandles="1" noChangeArrowheads="1" noChangeShapeType="1"/>
              </p:cNvPicPr>
              <p:nvPr/>
            </p:nvPicPr>
            <p:blipFill>
              <a:blip r:embed="rId3"/>
              <a:stretch>
                <a:fillRect/>
              </a:stretch>
            </p:blipFill>
            <p:spPr>
              <a:xfrm>
                <a:off x="231113" y="1150215"/>
                <a:ext cx="11732289" cy="5397234"/>
              </a:xfrm>
              <a:prstGeom prst="rect">
                <a:avLst/>
              </a:prstGeom>
            </p:spPr>
          </p:pic>
        </mc:Fallback>
      </mc:AlternateContent>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36" y="4390845"/>
            <a:ext cx="3595543" cy="200995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50000" r="50000" b="50000"/>
            </a:path>
            <a:tileRect/>
          </a:gradFill>
          <a:effectLst>
            <a:innerShdw blurRad="114300">
              <a:prstClr val="black"/>
            </a:innerShdw>
          </a:effectLst>
        </p:spPr>
      </p:pic>
      <p:sp>
        <p:nvSpPr>
          <p:cNvPr id="3" name="Прямоугольник 2"/>
          <p:cNvSpPr/>
          <p:nvPr/>
        </p:nvSpPr>
        <p:spPr>
          <a:xfrm>
            <a:off x="6109169" y="4512408"/>
            <a:ext cx="535724" cy="369332"/>
          </a:xfrm>
          <a:prstGeom prst="rect">
            <a:avLst/>
          </a:prstGeom>
        </p:spPr>
        <p:txBody>
          <a:bodyPr wrap="none">
            <a:spAutoFit/>
          </a:bodyPr>
          <a:lstStyle/>
          <a:p>
            <a:r>
              <a:rPr lang="ru-RU" dirty="0" smtClean="0">
                <a:solidFill>
                  <a:srgbClr val="FF0000"/>
                </a:solidFill>
                <a:latin typeface="Book Antiqua" panose="02040602050305030304" pitchFamily="18" charset="0"/>
              </a:rPr>
              <a:t>158</a:t>
            </a:r>
            <a:endParaRPr lang="ru-RU" dirty="0">
              <a:solidFill>
                <a:srgbClr val="FF0000"/>
              </a:solidFill>
              <a:latin typeface="Book Antiqua" panose="02040602050305030304" pitchFamily="18" charset="0"/>
            </a:endParaRPr>
          </a:p>
        </p:txBody>
      </p:sp>
      <p:sp>
        <p:nvSpPr>
          <p:cNvPr id="9" name="Прямоугольник 8"/>
          <p:cNvSpPr/>
          <p:nvPr/>
        </p:nvSpPr>
        <p:spPr>
          <a:xfrm>
            <a:off x="9470586" y="3845302"/>
            <a:ext cx="530915" cy="369332"/>
          </a:xfrm>
          <a:prstGeom prst="rect">
            <a:avLst/>
          </a:prstGeom>
        </p:spPr>
        <p:txBody>
          <a:bodyPr wrap="none">
            <a:spAutoFit/>
          </a:bodyPr>
          <a:lstStyle/>
          <a:p>
            <a:r>
              <a:rPr lang="ru-RU" dirty="0" smtClean="0">
                <a:solidFill>
                  <a:srgbClr val="FF0000"/>
                </a:solidFill>
                <a:latin typeface="Book Antiqua" panose="02040602050305030304" pitchFamily="18" charset="0"/>
              </a:rPr>
              <a:t>190</a:t>
            </a:r>
            <a:endParaRPr lang="ru-RU" dirty="0">
              <a:solidFill>
                <a:srgbClr val="FF0000"/>
              </a:solidFill>
              <a:latin typeface="Book Antiqua" panose="02040602050305030304" pitchFamily="18" charset="0"/>
            </a:endParaRPr>
          </a:p>
        </p:txBody>
      </p:sp>
      <p:sp>
        <p:nvSpPr>
          <p:cNvPr id="10" name="Прямоугольник 9"/>
          <p:cNvSpPr/>
          <p:nvPr/>
        </p:nvSpPr>
        <p:spPr>
          <a:xfrm>
            <a:off x="7544018" y="1970506"/>
            <a:ext cx="415498" cy="369332"/>
          </a:xfrm>
          <a:prstGeom prst="rect">
            <a:avLst/>
          </a:prstGeom>
        </p:spPr>
        <p:txBody>
          <a:bodyPr wrap="none">
            <a:spAutoFit/>
          </a:bodyPr>
          <a:lstStyle/>
          <a:p>
            <a:r>
              <a:rPr lang="ru-RU" dirty="0" smtClean="0">
                <a:solidFill>
                  <a:srgbClr val="FF0000"/>
                </a:solidFill>
                <a:latin typeface="Book Antiqua" panose="02040602050305030304" pitchFamily="18" charset="0"/>
              </a:rPr>
              <a:t>15</a:t>
            </a:r>
            <a:endParaRPr lang="ru-RU" dirty="0">
              <a:solidFill>
                <a:srgbClr val="FF0000"/>
              </a:solidFill>
              <a:latin typeface="Book Antiqua" panose="02040602050305030304" pitchFamily="18" charset="0"/>
            </a:endParaRPr>
          </a:p>
        </p:txBody>
      </p:sp>
      <p:sp>
        <p:nvSpPr>
          <p:cNvPr id="11" name="Прямоугольник 10"/>
          <p:cNvSpPr/>
          <p:nvPr/>
        </p:nvSpPr>
        <p:spPr>
          <a:xfrm>
            <a:off x="6825152" y="2312675"/>
            <a:ext cx="415498" cy="369332"/>
          </a:xfrm>
          <a:prstGeom prst="rect">
            <a:avLst/>
          </a:prstGeom>
        </p:spPr>
        <p:txBody>
          <a:bodyPr wrap="none">
            <a:spAutoFit/>
          </a:bodyPr>
          <a:lstStyle/>
          <a:p>
            <a:r>
              <a:rPr lang="uz-Cyrl-UZ" dirty="0" smtClean="0">
                <a:solidFill>
                  <a:srgbClr val="FF0000"/>
                </a:solidFill>
                <a:latin typeface="Book Antiqua" panose="02040602050305030304" pitchFamily="18" charset="0"/>
              </a:rPr>
              <a:t>34</a:t>
            </a:r>
            <a:endParaRPr lang="ru-RU" dirty="0">
              <a:solidFill>
                <a:srgbClr val="FF0000"/>
              </a:solidFill>
              <a:latin typeface="Book Antiqua" panose="02040602050305030304" pitchFamily="18" charset="0"/>
            </a:endParaRPr>
          </a:p>
        </p:txBody>
      </p:sp>
      <p:sp>
        <p:nvSpPr>
          <p:cNvPr id="12" name="Прямоугольник 11"/>
          <p:cNvSpPr/>
          <p:nvPr/>
        </p:nvSpPr>
        <p:spPr>
          <a:xfrm>
            <a:off x="7809476" y="1598312"/>
            <a:ext cx="300082" cy="369332"/>
          </a:xfrm>
          <a:prstGeom prst="rect">
            <a:avLst/>
          </a:prstGeom>
        </p:spPr>
        <p:txBody>
          <a:bodyPr wrap="none">
            <a:spAutoFit/>
          </a:bodyPr>
          <a:lstStyle/>
          <a:p>
            <a:r>
              <a:rPr lang="ru-RU" dirty="0" smtClean="0">
                <a:solidFill>
                  <a:srgbClr val="FF0000"/>
                </a:solidFill>
                <a:latin typeface="Book Antiqua" panose="02040602050305030304" pitchFamily="18" charset="0"/>
              </a:rPr>
              <a:t>1</a:t>
            </a:r>
            <a:endParaRPr lang="ru-RU"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164232321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231111" y="146642"/>
            <a:ext cx="11732291" cy="99204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innerShdw blurRad="114300">
              <a:prstClr val="black"/>
            </a:inn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dirty="0">
                <a:latin typeface="Book Antiqua" panose="02040602050305030304" pitchFamily="18" charset="0"/>
                <a:cs typeface="Arial" panose="020B0604020202020204" pitchFamily="34" charset="0"/>
              </a:rPr>
              <a:t>Почта </a:t>
            </a:r>
            <a:r>
              <a:rPr lang="ru-RU" sz="3200" b="1" dirty="0" err="1">
                <a:latin typeface="Book Antiqua" panose="02040602050305030304" pitchFamily="18" charset="0"/>
                <a:cs typeface="Arial" panose="020B0604020202020204" pitchFamily="34" charset="0"/>
              </a:rPr>
              <a:t>тўғрисида</a:t>
            </a:r>
            <a:r>
              <a:rPr lang="ru-RU" sz="3200" b="1" dirty="0">
                <a:latin typeface="Book Antiqua" panose="02040602050305030304" pitchFamily="18" charset="0"/>
                <a:cs typeface="Arial" panose="020B0604020202020204" pitchFamily="34" charset="0"/>
              </a:rPr>
              <a:t> </a:t>
            </a:r>
            <a:r>
              <a:rPr lang="ru-RU" sz="3200" b="1" dirty="0" err="1">
                <a:latin typeface="Book Antiqua" panose="02040602050305030304" pitchFamily="18" charset="0"/>
                <a:cs typeface="Arial" panose="020B0604020202020204" pitchFamily="34" charset="0"/>
              </a:rPr>
              <a:t>билишимиз</a:t>
            </a:r>
            <a:r>
              <a:rPr lang="ru-RU" sz="3200" b="1" dirty="0">
                <a:latin typeface="Book Antiqua" panose="02040602050305030304" pitchFamily="18" charset="0"/>
                <a:cs typeface="Arial" panose="020B0604020202020204" pitchFamily="34" charset="0"/>
              </a:rPr>
              <a:t> </a:t>
            </a:r>
            <a:r>
              <a:rPr lang="ru-RU" sz="3200" b="1" dirty="0" err="1">
                <a:latin typeface="Book Antiqua" panose="02040602050305030304" pitchFamily="18" charset="0"/>
                <a:cs typeface="Arial" panose="020B0604020202020204" pitchFamily="34" charset="0"/>
              </a:rPr>
              <a:t>керак</a:t>
            </a:r>
            <a:r>
              <a:rPr lang="ru-RU" sz="3200" b="1" dirty="0">
                <a:latin typeface="Book Antiqua" panose="02040602050305030304" pitchFamily="18" charset="0"/>
                <a:cs typeface="Arial" panose="020B0604020202020204" pitchFamily="34" charset="0"/>
              </a:rPr>
              <a:t> </a:t>
            </a:r>
            <a:r>
              <a:rPr lang="ru-RU" sz="3200" b="1" dirty="0" err="1">
                <a:latin typeface="Book Antiqua" panose="02040602050305030304" pitchFamily="18" charset="0"/>
                <a:cs typeface="Arial" panose="020B0604020202020204" pitchFamily="34" charset="0"/>
              </a:rPr>
              <a:t>бўлган</a:t>
            </a:r>
            <a:r>
              <a:rPr lang="ru-RU" sz="3200" b="1" dirty="0">
                <a:latin typeface="Book Antiqua" panose="02040602050305030304" pitchFamily="18" charset="0"/>
                <a:cs typeface="Arial" panose="020B0604020202020204" pitchFamily="34" charset="0"/>
              </a:rPr>
              <a:t> </a:t>
            </a:r>
            <a:r>
              <a:rPr lang="ru-RU" sz="3200" b="1" dirty="0" err="1">
                <a:latin typeface="Book Antiqua" panose="02040602050305030304" pitchFamily="18" charset="0"/>
                <a:cs typeface="Arial" panose="020B0604020202020204" pitchFamily="34" charset="0"/>
              </a:rPr>
              <a:t>маълумотлар</a:t>
            </a:r>
            <a:endParaRPr lang="ru-RU" sz="3200" b="1" dirty="0">
              <a:latin typeface="Book Antiqua" panose="02040602050305030304" pitchFamily="18" charset="0"/>
              <a:cs typeface="Arial" panose="020B0604020202020204" pitchFamily="34" charset="0"/>
            </a:endParaRPr>
          </a:p>
        </p:txBody>
      </p:sp>
      <p:sp>
        <p:nvSpPr>
          <p:cNvPr id="4" name="Заголовок 1"/>
          <p:cNvSpPr txBox="1">
            <a:spLocks/>
          </p:cNvSpPr>
          <p:nvPr/>
        </p:nvSpPr>
        <p:spPr>
          <a:xfrm>
            <a:off x="231112" y="1074567"/>
            <a:ext cx="11736475" cy="542974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Font typeface="Wingdings" panose="05000000000000000000" pitchFamily="2" charset="2"/>
              <a:buChar char="Ø"/>
            </a:pPr>
            <a:endParaRPr lang="ru-RU" sz="2800" b="1" dirty="0">
              <a:latin typeface="Century" panose="02040604050505020304" pitchFamily="18" charset="0"/>
            </a:endParaRPr>
          </a:p>
        </p:txBody>
      </p:sp>
      <p:sp>
        <p:nvSpPr>
          <p:cNvPr id="9" name="Номер слайда 4"/>
          <p:cNvSpPr>
            <a:spLocks noGrp="1"/>
          </p:cNvSpPr>
          <p:nvPr>
            <p:ph type="sldNum" sz="quarter" idx="12"/>
          </p:nvPr>
        </p:nvSpPr>
        <p:spPr>
          <a:xfrm>
            <a:off x="10277475" y="6586847"/>
            <a:ext cx="1685927" cy="176960"/>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innerShdw blurRad="114300">
              <a:prstClr val="black"/>
            </a:innerShdw>
          </a:effectLst>
        </p:spPr>
        <p:txBody>
          <a:bodyPr/>
          <a:lstStyle/>
          <a:p>
            <a:r>
              <a:rPr lang="uz-Cyrl-UZ" sz="1400" b="1" dirty="0" smtClean="0">
                <a:solidFill>
                  <a:schemeClr val="tx1"/>
                </a:solidFill>
                <a:latin typeface="Book Antiqua" panose="02040602050305030304" pitchFamily="18" charset="0"/>
              </a:rPr>
              <a:t>7</a:t>
            </a:r>
            <a:endParaRPr lang="ru-RU" sz="1400" b="1" dirty="0">
              <a:solidFill>
                <a:schemeClr val="tx1"/>
              </a:solidFill>
              <a:latin typeface="Book Antiqua" panose="02040602050305030304" pitchFamily="18" charset="0"/>
            </a:endParaRPr>
          </a:p>
        </p:txBody>
      </p:sp>
      <p:sp>
        <p:nvSpPr>
          <p:cNvPr id="10" name="Объект 2"/>
          <p:cNvSpPr>
            <a:spLocks noGrp="1"/>
          </p:cNvSpPr>
          <p:nvPr>
            <p:ph idx="1"/>
          </p:nvPr>
        </p:nvSpPr>
        <p:spPr>
          <a:xfrm>
            <a:off x="231111" y="1276709"/>
            <a:ext cx="3699781" cy="508958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p:spPr>
        <p:txBody>
          <a:bodyPr>
            <a:normAutofit lnSpcReduction="10000"/>
          </a:bodyPr>
          <a:lstStyle/>
          <a:p>
            <a:pPr marL="0" indent="0" algn="ctr">
              <a:lnSpc>
                <a:spcPct val="100000"/>
              </a:lnSpc>
              <a:buNone/>
            </a:pPr>
            <a:endParaRPr lang="en-US" sz="3200" b="1" dirty="0" smtClean="0">
              <a:latin typeface="Book Antiqua" panose="02040602050305030304" pitchFamily="18" charset="0"/>
            </a:endParaRPr>
          </a:p>
          <a:p>
            <a:pPr marL="0" indent="0" algn="ctr">
              <a:lnSpc>
                <a:spcPct val="100000"/>
              </a:lnSpc>
              <a:buNone/>
            </a:pPr>
            <a:r>
              <a:rPr lang="ru-RU" sz="3200" b="1" dirty="0" smtClean="0">
                <a:latin typeface="Book Antiqua" panose="02040602050305030304" pitchFamily="18" charset="0"/>
              </a:rPr>
              <a:t>Республика </a:t>
            </a:r>
            <a:r>
              <a:rPr lang="ru-RU" sz="3200" b="1" dirty="0" err="1">
                <a:latin typeface="Book Antiqua" panose="02040602050305030304" pitchFamily="18" charset="0"/>
              </a:rPr>
              <a:t>ичидаги</a:t>
            </a:r>
            <a:r>
              <a:rPr lang="ru-RU" sz="3200" b="1" dirty="0">
                <a:latin typeface="Book Antiqua" panose="02040602050305030304" pitchFamily="18" charset="0"/>
              </a:rPr>
              <a:t> </a:t>
            </a:r>
            <a:r>
              <a:rPr lang="uz-Cyrl-UZ" sz="3200" b="1" dirty="0" smtClean="0">
                <a:latin typeface="Book Antiqua" panose="02040602050305030304" pitchFamily="18" charset="0"/>
              </a:rPr>
              <a:t>“</a:t>
            </a:r>
            <a:r>
              <a:rPr lang="ru-RU" sz="3200" b="1" dirty="0" smtClean="0">
                <a:latin typeface="Book Antiqua" panose="02040602050305030304" pitchFamily="18" charset="0"/>
              </a:rPr>
              <a:t>Тезкор почта</a:t>
            </a:r>
            <a:r>
              <a:rPr lang="uz-Cyrl-UZ" sz="3200" b="1" dirty="0" smtClean="0">
                <a:latin typeface="Book Antiqua" panose="02040602050305030304" pitchFamily="18" charset="0"/>
              </a:rPr>
              <a:t>”</a:t>
            </a:r>
            <a:r>
              <a:rPr lang="ru-RU" sz="3200" b="1" dirty="0" smtClean="0">
                <a:latin typeface="Book Antiqua" panose="02040602050305030304" pitchFamily="18" charset="0"/>
              </a:rPr>
              <a:t> </a:t>
            </a:r>
            <a:r>
              <a:rPr lang="ru-RU" sz="3200" b="1" dirty="0" err="1">
                <a:latin typeface="Book Antiqua" panose="02040602050305030304" pitchFamily="18" charset="0"/>
              </a:rPr>
              <a:t>жўнатмаларини</a:t>
            </a:r>
            <a:r>
              <a:rPr lang="ru-RU" sz="3200" b="1" dirty="0">
                <a:latin typeface="Book Antiqua" panose="02040602050305030304" pitchFamily="18" charset="0"/>
              </a:rPr>
              <a:t> </a:t>
            </a:r>
            <a:r>
              <a:rPr lang="ru-RU" sz="3200" b="1" dirty="0" err="1">
                <a:latin typeface="Book Antiqua" panose="02040602050305030304" pitchFamily="18" charset="0"/>
              </a:rPr>
              <a:t>жўнатиш</a:t>
            </a:r>
            <a:r>
              <a:rPr lang="ru-RU" sz="3200" b="1" dirty="0">
                <a:latin typeface="Book Antiqua" panose="02040602050305030304" pitchFamily="18" charset="0"/>
              </a:rPr>
              <a:t> </a:t>
            </a:r>
            <a:r>
              <a:rPr lang="ru-RU" sz="3200" b="1" dirty="0" err="1">
                <a:latin typeface="Book Antiqua" panose="02040602050305030304" pitchFamily="18" charset="0"/>
              </a:rPr>
              <a:t>ва</a:t>
            </a:r>
            <a:r>
              <a:rPr lang="ru-RU" sz="3200" b="1" dirty="0">
                <a:latin typeface="Book Antiqua" panose="02040602050305030304" pitchFamily="18" charset="0"/>
              </a:rPr>
              <a:t> </a:t>
            </a:r>
            <a:r>
              <a:rPr lang="ru-RU" sz="3200" b="1" dirty="0" err="1">
                <a:latin typeface="Book Antiqua" panose="02040602050305030304" pitchFamily="18" charset="0"/>
              </a:rPr>
              <a:t>топшириш</a:t>
            </a:r>
            <a:r>
              <a:rPr lang="ru-RU" sz="3200" b="1" dirty="0">
                <a:latin typeface="Book Antiqua" panose="02040602050305030304" pitchFamily="18" charset="0"/>
              </a:rPr>
              <a:t> хизматларига </a:t>
            </a:r>
            <a:r>
              <a:rPr lang="ru-RU" sz="3200" b="1" dirty="0" err="1">
                <a:latin typeface="Book Antiqua" panose="02040602050305030304" pitchFamily="18" charset="0"/>
              </a:rPr>
              <a:t>белгиланган</a:t>
            </a:r>
            <a:r>
              <a:rPr lang="ru-RU" sz="3200" b="1" dirty="0">
                <a:latin typeface="Book Antiqua" panose="02040602050305030304" pitchFamily="18" charset="0"/>
              </a:rPr>
              <a:t> </a:t>
            </a:r>
            <a:r>
              <a:rPr lang="ru-RU" sz="3200" b="1" dirty="0" err="1">
                <a:latin typeface="Book Antiqua" panose="02040602050305030304" pitchFamily="18" charset="0"/>
              </a:rPr>
              <a:t>тарифлар</a:t>
            </a:r>
            <a:endParaRPr lang="ru-RU" sz="3200" b="1" dirty="0">
              <a:latin typeface="Book Antiqua" panose="02040602050305030304" pitchFamily="18" charset="0"/>
            </a:endParaRPr>
          </a:p>
          <a:p>
            <a:pPr marL="0" indent="0" algn="just">
              <a:lnSpc>
                <a:spcPct val="100000"/>
              </a:lnSpc>
              <a:buNone/>
            </a:pPr>
            <a:endParaRPr lang="uz-Cyrl-UZ" dirty="0">
              <a:latin typeface="Book Antiqua" panose="02040602050305030304" pitchFamily="18" charset="0"/>
            </a:endParaRPr>
          </a:p>
        </p:txBody>
      </p:sp>
      <p:sp>
        <p:nvSpPr>
          <p:cNvPr id="11" name="Объект 2"/>
          <p:cNvSpPr txBox="1">
            <a:spLocks/>
          </p:cNvSpPr>
          <p:nvPr/>
        </p:nvSpPr>
        <p:spPr>
          <a:xfrm>
            <a:off x="4024702" y="1276709"/>
            <a:ext cx="7938700" cy="508958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US" sz="3200" b="1" dirty="0" smtClean="0">
              <a:latin typeface="Book Antiqua" panose="02040602050305030304" pitchFamily="18" charset="0"/>
            </a:endParaRPr>
          </a:p>
          <a:p>
            <a:pPr marL="0" indent="0" algn="just">
              <a:lnSpc>
                <a:spcPct val="100000"/>
              </a:lnSpc>
              <a:buFont typeface="Arial" panose="020B0604020202020204" pitchFamily="34" charset="0"/>
              <a:buNone/>
            </a:pPr>
            <a:endParaRPr lang="uz-Cyrl-UZ" dirty="0" smtClean="0">
              <a:latin typeface="Book Antiqua" panose="02040602050305030304" pitchFamily="18" charset="0"/>
            </a:endParaRPr>
          </a:p>
          <a:p>
            <a:pPr marL="0" indent="0" algn="just">
              <a:lnSpc>
                <a:spcPct val="100000"/>
              </a:lnSpc>
              <a:buFont typeface="Arial" panose="020B0604020202020204" pitchFamily="34" charset="0"/>
              <a:buNone/>
            </a:pPr>
            <a:endParaRPr lang="uz-Cyrl-UZ" dirty="0">
              <a:latin typeface="Book Antiqua" panose="02040602050305030304" pitchFamily="18" charset="0"/>
            </a:endParaRPr>
          </a:p>
          <a:p>
            <a:pPr marL="0" indent="0" algn="just">
              <a:lnSpc>
                <a:spcPct val="100000"/>
              </a:lnSpc>
              <a:buFont typeface="Arial" panose="020B0604020202020204" pitchFamily="34" charset="0"/>
              <a:buNone/>
            </a:pPr>
            <a:endParaRPr lang="uz-Cyrl-UZ" dirty="0" smtClean="0">
              <a:latin typeface="Book Antiqua" panose="02040602050305030304" pitchFamily="18" charset="0"/>
            </a:endParaRPr>
          </a:p>
          <a:p>
            <a:pPr marL="0" indent="0" algn="just">
              <a:lnSpc>
                <a:spcPct val="100000"/>
              </a:lnSpc>
              <a:buFont typeface="Arial" panose="020B0604020202020204" pitchFamily="34" charset="0"/>
              <a:buNone/>
            </a:pPr>
            <a:endParaRPr lang="uz-Cyrl-UZ" dirty="0">
              <a:latin typeface="Book Antiqua" panose="02040602050305030304" pitchFamily="18" charset="0"/>
            </a:endParaRPr>
          </a:p>
          <a:p>
            <a:pPr marL="0" indent="0" algn="just">
              <a:lnSpc>
                <a:spcPct val="100000"/>
              </a:lnSpc>
              <a:buFont typeface="Arial" panose="020B0604020202020204" pitchFamily="34" charset="0"/>
              <a:buNone/>
            </a:pPr>
            <a:endParaRPr lang="uz-Cyrl-UZ" dirty="0" smtClean="0">
              <a:latin typeface="Book Antiqua" panose="02040602050305030304" pitchFamily="18" charset="0"/>
            </a:endParaRPr>
          </a:p>
          <a:p>
            <a:pPr marL="0" indent="0" algn="just">
              <a:lnSpc>
                <a:spcPct val="100000"/>
              </a:lnSpc>
              <a:buNone/>
            </a:pPr>
            <a:endParaRPr lang="uz-Cyrl-UZ" dirty="0">
              <a:latin typeface="Book Antiqua" panose="02040602050305030304" pitchFamily="18" charset="0"/>
            </a:endParaRPr>
          </a:p>
          <a:p>
            <a:pPr marL="0" indent="0" algn="just">
              <a:lnSpc>
                <a:spcPct val="100000"/>
              </a:lnSpc>
              <a:buNone/>
            </a:pPr>
            <a:r>
              <a:rPr lang="uz-Cyrl-UZ" sz="1700" dirty="0" smtClean="0">
                <a:latin typeface="Book Antiqua" panose="02040602050305030304" pitchFamily="18" charset="0"/>
              </a:rPr>
              <a:t>Изоҳ</a:t>
            </a:r>
            <a:r>
              <a:rPr lang="uz-Cyrl-UZ" sz="1700" dirty="0">
                <a:latin typeface="Book Antiqua" panose="02040602050305030304" pitchFamily="18" charset="0"/>
              </a:rPr>
              <a:t>: Келтирилган тариф почта алоқаси объектидан объектига қадар етказиб беришни ўз ичига олади</a:t>
            </a:r>
            <a:r>
              <a:rPr lang="uz-Cyrl-UZ" sz="1700" dirty="0" smtClean="0">
                <a:latin typeface="Book Antiqua" panose="02040602050305030304" pitchFamily="18" charset="0"/>
              </a:rPr>
              <a:t>. </a:t>
            </a:r>
            <a:r>
              <a:rPr lang="uz-Cyrl-UZ" sz="1700" dirty="0">
                <a:latin typeface="Book Antiqua" panose="02040602050305030304" pitchFamily="18" charset="0"/>
              </a:rPr>
              <a:t>Почта алоқаси объектидан жўнатма олувчининг манзилига қадар етказиб бериш хизмати нархи </a:t>
            </a:r>
            <a:r>
              <a:rPr lang="uz-Cyrl-UZ" sz="1700" dirty="0" smtClean="0">
                <a:latin typeface="Book Antiqua" panose="02040602050305030304" pitchFamily="18" charset="0"/>
              </a:rPr>
              <a:t>қўшимча</a:t>
            </a:r>
            <a:br>
              <a:rPr lang="uz-Cyrl-UZ" sz="1700" dirty="0" smtClean="0">
                <a:latin typeface="Book Antiqua" panose="02040602050305030304" pitchFamily="18" charset="0"/>
              </a:rPr>
            </a:br>
            <a:r>
              <a:rPr lang="uz-Cyrl-UZ" sz="1700" dirty="0" smtClean="0">
                <a:latin typeface="Book Antiqua" panose="02040602050305030304" pitchFamily="18" charset="0"/>
              </a:rPr>
              <a:t>5 </a:t>
            </a:r>
            <a:r>
              <a:rPr lang="uz-Cyrl-UZ" sz="1700" dirty="0">
                <a:latin typeface="Book Antiqua" panose="02040602050305030304" pitchFamily="18" charset="0"/>
              </a:rPr>
              <a:t>000 сўм.</a:t>
            </a:r>
          </a:p>
        </p:txBody>
      </p:sp>
      <p:pic>
        <p:nvPicPr>
          <p:cNvPr id="13" name="Рисунок 12"/>
          <p:cNvPicPr>
            <a:picLocks noChangeAspect="1"/>
          </p:cNvPicPr>
          <p:nvPr/>
        </p:nvPicPr>
        <p:blipFill>
          <a:blip r:embed="rId2"/>
          <a:stretch>
            <a:fillRect/>
          </a:stretch>
        </p:blipFill>
        <p:spPr>
          <a:xfrm>
            <a:off x="4185137" y="1343538"/>
            <a:ext cx="7622931" cy="3923055"/>
          </a:xfrm>
          <a:prstGeom prst="rect">
            <a:avLst/>
          </a:prstGeom>
        </p:spPr>
      </p:pic>
    </p:spTree>
    <p:extLst>
      <p:ext uri="{BB962C8B-B14F-4D97-AF65-F5344CB8AC3E}">
        <p14:creationId xmlns:p14="http://schemas.microsoft.com/office/powerpoint/2010/main" val="189423945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231112" y="224287"/>
            <a:ext cx="11736475" cy="628002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00000"/>
              </a:lnSpc>
              <a:buFont typeface="Wingdings" panose="05000000000000000000" pitchFamily="2" charset="2"/>
              <a:buChar char="Ø"/>
            </a:pPr>
            <a:endParaRPr lang="ru-RU" sz="2800" b="1" dirty="0">
              <a:latin typeface="Century" panose="02040604050505020304" pitchFamily="18" charset="0"/>
            </a:endParaRPr>
          </a:p>
        </p:txBody>
      </p:sp>
      <p:sp>
        <p:nvSpPr>
          <p:cNvPr id="9" name="Номер слайда 4"/>
          <p:cNvSpPr>
            <a:spLocks noGrp="1"/>
          </p:cNvSpPr>
          <p:nvPr>
            <p:ph type="sldNum" sz="quarter" idx="12"/>
          </p:nvPr>
        </p:nvSpPr>
        <p:spPr>
          <a:xfrm>
            <a:off x="10277475" y="6586847"/>
            <a:ext cx="1685927" cy="176960"/>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innerShdw blurRad="114300">
              <a:prstClr val="black"/>
            </a:innerShdw>
          </a:effectLst>
        </p:spPr>
        <p:txBody>
          <a:bodyPr/>
          <a:lstStyle/>
          <a:p>
            <a:r>
              <a:rPr lang="en-US" sz="1400" b="1" dirty="0">
                <a:solidFill>
                  <a:schemeClr val="tx1"/>
                </a:solidFill>
                <a:latin typeface="Book Antiqua" panose="02040602050305030304" pitchFamily="18" charset="0"/>
              </a:rPr>
              <a:t>8</a:t>
            </a:r>
            <a:endParaRPr lang="ru-RU" sz="1400" b="1" dirty="0">
              <a:solidFill>
                <a:schemeClr val="tx1"/>
              </a:solidFill>
              <a:latin typeface="Book Antiqua" panose="02040602050305030304" pitchFamily="18" charset="0"/>
            </a:endParaRPr>
          </a:p>
        </p:txBody>
      </p:sp>
      <p:sp>
        <p:nvSpPr>
          <p:cNvPr id="10" name="Объект 2"/>
          <p:cNvSpPr>
            <a:spLocks noGrp="1"/>
          </p:cNvSpPr>
          <p:nvPr>
            <p:ph idx="1"/>
          </p:nvPr>
        </p:nvSpPr>
        <p:spPr>
          <a:xfrm>
            <a:off x="231112" y="224287"/>
            <a:ext cx="3740529" cy="6142006"/>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p:spPr>
        <p:txBody>
          <a:bodyPr>
            <a:normAutofit fontScale="92500" lnSpcReduction="20000"/>
          </a:bodyPr>
          <a:lstStyle/>
          <a:p>
            <a:pPr marL="0" indent="0" algn="ctr">
              <a:lnSpc>
                <a:spcPct val="100000"/>
              </a:lnSpc>
              <a:buNone/>
            </a:pPr>
            <a:endParaRPr lang="en-US" sz="3200" b="1" dirty="0" smtClean="0">
              <a:latin typeface="Book Antiqua" panose="02040602050305030304" pitchFamily="18" charset="0"/>
            </a:endParaRPr>
          </a:p>
          <a:p>
            <a:pPr marL="0" indent="0" algn="ctr">
              <a:lnSpc>
                <a:spcPct val="100000"/>
              </a:lnSpc>
              <a:buNone/>
            </a:pPr>
            <a:r>
              <a:rPr lang="ru-RU" sz="3200" b="1" dirty="0">
                <a:latin typeface="Book Antiqua" panose="02040602050305030304" pitchFamily="18" charset="0"/>
              </a:rPr>
              <a:t>Республика </a:t>
            </a:r>
            <a:r>
              <a:rPr lang="ru-RU" sz="3200" b="1" dirty="0" err="1">
                <a:latin typeface="Book Antiqua" panose="02040602050305030304" pitchFamily="18" charset="0"/>
              </a:rPr>
              <a:t>ҳудудида</a:t>
            </a:r>
            <a:r>
              <a:rPr lang="ru-RU" sz="3200" b="1" dirty="0">
                <a:latin typeface="Book Antiqua" panose="02040602050305030304" pitchFamily="18" charset="0"/>
              </a:rPr>
              <a:t> </a:t>
            </a:r>
            <a:r>
              <a:rPr lang="ru-RU" sz="3200" b="1" dirty="0" err="1" smtClean="0">
                <a:latin typeface="Book Antiqua" panose="02040602050305030304" pitchFamily="18" charset="0"/>
              </a:rPr>
              <a:t>кўрсатиладиган</a:t>
            </a:r>
            <a:r>
              <a:rPr lang="ru-RU" sz="3200" b="1" dirty="0" smtClean="0">
                <a:latin typeface="Book Antiqua" panose="02040602050305030304" pitchFamily="18" charset="0"/>
              </a:rPr>
              <a:t/>
            </a:r>
            <a:br>
              <a:rPr lang="ru-RU" sz="3200" b="1" dirty="0" smtClean="0">
                <a:latin typeface="Book Antiqua" panose="02040602050305030304" pitchFamily="18" charset="0"/>
              </a:rPr>
            </a:br>
            <a:r>
              <a:rPr lang="ru-RU" sz="3200" b="1" dirty="0" smtClean="0">
                <a:latin typeface="Book Antiqua" panose="02040602050305030304" pitchFamily="18" charset="0"/>
              </a:rPr>
              <a:t>10 </a:t>
            </a:r>
            <a:r>
              <a:rPr lang="en-US" sz="3200" b="1" dirty="0" smtClean="0">
                <a:latin typeface="Book Antiqua" panose="02040602050305030304" pitchFamily="18" charset="0"/>
              </a:rPr>
              <a:t>kg</a:t>
            </a:r>
            <a:r>
              <a:rPr lang="uz-Cyrl-UZ" sz="3200" b="1" dirty="0" smtClean="0">
                <a:latin typeface="Book Antiqua" panose="02040602050305030304" pitchFamily="18" charset="0"/>
              </a:rPr>
              <a:t> </a:t>
            </a:r>
            <a:r>
              <a:rPr lang="ru-RU" sz="3200" b="1" dirty="0" smtClean="0">
                <a:latin typeface="Book Antiqua" panose="02040602050305030304" pitchFamily="18" charset="0"/>
              </a:rPr>
              <a:t>дан </a:t>
            </a:r>
            <a:r>
              <a:rPr lang="ru-RU" sz="3200" b="1" dirty="0" err="1">
                <a:latin typeface="Book Antiqua" panose="02040602050305030304" pitchFamily="18" charset="0"/>
              </a:rPr>
              <a:t>ортиқ</a:t>
            </a:r>
            <a:r>
              <a:rPr lang="ru-RU" sz="3200" b="1" dirty="0" smtClean="0">
                <a:latin typeface="Book Antiqua" panose="02040602050305030304" pitchFamily="18" charset="0"/>
              </a:rPr>
              <a:t>,</a:t>
            </a:r>
            <a:br>
              <a:rPr lang="ru-RU" sz="3200" b="1" dirty="0" smtClean="0">
                <a:latin typeface="Book Antiqua" panose="02040602050305030304" pitchFamily="18" charset="0"/>
              </a:rPr>
            </a:br>
            <a:r>
              <a:rPr lang="ru-RU" sz="3200" b="1" dirty="0" smtClean="0">
                <a:latin typeface="Book Antiqua" panose="02040602050305030304" pitchFamily="18" charset="0"/>
              </a:rPr>
              <a:t>50 </a:t>
            </a:r>
            <a:r>
              <a:rPr lang="en-US" sz="3200" b="1" dirty="0" smtClean="0">
                <a:latin typeface="Book Antiqua" panose="02040602050305030304" pitchFamily="18" charset="0"/>
              </a:rPr>
              <a:t>kg</a:t>
            </a:r>
            <a:r>
              <a:rPr lang="uz-Cyrl-UZ" sz="3200" b="1" dirty="0" smtClean="0">
                <a:latin typeface="Book Antiqua" panose="02040602050305030304" pitchFamily="18" charset="0"/>
              </a:rPr>
              <a:t> </a:t>
            </a:r>
            <a:r>
              <a:rPr lang="ru-RU" sz="3200" b="1" dirty="0" err="1" smtClean="0">
                <a:latin typeface="Book Antiqua" panose="02040602050305030304" pitchFamily="18" charset="0"/>
              </a:rPr>
              <a:t>гача</a:t>
            </a:r>
            <a:r>
              <a:rPr lang="ru-RU" sz="3200" b="1" dirty="0" smtClean="0">
                <a:latin typeface="Book Antiqua" panose="02040602050305030304" pitchFamily="18" charset="0"/>
              </a:rPr>
              <a:t> </a:t>
            </a:r>
            <a:r>
              <a:rPr lang="ru-RU" sz="3200" b="1" dirty="0" err="1">
                <a:latin typeface="Book Antiqua" panose="02040602050305030304" pitchFamily="18" charset="0"/>
              </a:rPr>
              <a:t>бўлган</a:t>
            </a:r>
            <a:r>
              <a:rPr lang="ru-RU" sz="3200" b="1" dirty="0">
                <a:latin typeface="Book Antiqua" panose="02040602050305030304" pitchFamily="18" charset="0"/>
              </a:rPr>
              <a:t> </a:t>
            </a:r>
            <a:r>
              <a:rPr lang="ru-RU" sz="3200" b="1" dirty="0" err="1">
                <a:latin typeface="Book Antiqua" panose="02040602050305030304" pitchFamily="18" charset="0"/>
              </a:rPr>
              <a:t>курьерлик</a:t>
            </a:r>
            <a:r>
              <a:rPr lang="ru-RU" sz="3200" b="1" dirty="0">
                <a:latin typeface="Book Antiqua" panose="02040602050305030304" pitchFamily="18" charset="0"/>
              </a:rPr>
              <a:t> </a:t>
            </a:r>
            <a:r>
              <a:rPr lang="ru-RU" sz="3200" b="1" dirty="0" err="1">
                <a:latin typeface="Book Antiqua" panose="02040602050305030304" pitchFamily="18" charset="0"/>
              </a:rPr>
              <a:t>жўнатмаларини</a:t>
            </a:r>
            <a:r>
              <a:rPr lang="ru-RU" sz="3200" b="1" dirty="0">
                <a:latin typeface="Book Antiqua" panose="02040602050305030304" pitchFamily="18" charset="0"/>
              </a:rPr>
              <a:t> </a:t>
            </a:r>
            <a:r>
              <a:rPr lang="ru-RU" sz="3200" b="1" dirty="0" err="1">
                <a:latin typeface="Book Antiqua" panose="02040602050305030304" pitchFamily="18" charset="0"/>
              </a:rPr>
              <a:t>қабул</a:t>
            </a:r>
            <a:r>
              <a:rPr lang="ru-RU" sz="3200" b="1" dirty="0">
                <a:latin typeface="Book Antiqua" panose="02040602050305030304" pitchFamily="18" charset="0"/>
              </a:rPr>
              <a:t> </a:t>
            </a:r>
            <a:r>
              <a:rPr lang="ru-RU" sz="3200" b="1" dirty="0" err="1">
                <a:latin typeface="Book Antiqua" panose="02040602050305030304" pitchFamily="18" charset="0"/>
              </a:rPr>
              <a:t>қилиш</a:t>
            </a:r>
            <a:r>
              <a:rPr lang="ru-RU" sz="3200" b="1" dirty="0">
                <a:latin typeface="Book Antiqua" panose="02040602050305030304" pitchFamily="18" charset="0"/>
              </a:rPr>
              <a:t>, </a:t>
            </a:r>
            <a:r>
              <a:rPr lang="ru-RU" sz="3200" b="1" dirty="0" err="1">
                <a:latin typeface="Book Antiqua" panose="02040602050305030304" pitchFamily="18" charset="0"/>
              </a:rPr>
              <a:t>ташиш</a:t>
            </a:r>
            <a:r>
              <a:rPr lang="ru-RU" sz="3200" b="1" dirty="0">
                <a:latin typeface="Book Antiqua" panose="02040602050305030304" pitchFamily="18" charset="0"/>
              </a:rPr>
              <a:t> </a:t>
            </a:r>
            <a:r>
              <a:rPr lang="ru-RU" sz="3200" b="1" dirty="0" err="1">
                <a:latin typeface="Book Antiqua" panose="02040602050305030304" pitchFamily="18" charset="0"/>
              </a:rPr>
              <a:t>ва</a:t>
            </a:r>
            <a:r>
              <a:rPr lang="ru-RU" sz="3200" b="1" dirty="0">
                <a:latin typeface="Book Antiqua" panose="02040602050305030304" pitchFamily="18" charset="0"/>
              </a:rPr>
              <a:t> </a:t>
            </a:r>
            <a:r>
              <a:rPr lang="ru-RU" sz="3200" b="1" dirty="0" err="1">
                <a:latin typeface="Book Antiqua" panose="02040602050305030304" pitchFamily="18" charset="0"/>
              </a:rPr>
              <a:t>адресатга</a:t>
            </a:r>
            <a:r>
              <a:rPr lang="ru-RU" sz="3200" b="1" dirty="0">
                <a:latin typeface="Book Antiqua" panose="02040602050305030304" pitchFamily="18" charset="0"/>
              </a:rPr>
              <a:t> </a:t>
            </a:r>
            <a:r>
              <a:rPr lang="ru-RU" sz="3200" b="1" dirty="0" err="1">
                <a:latin typeface="Book Antiqua" panose="02040602050305030304" pitchFamily="18" charset="0"/>
              </a:rPr>
              <a:t>топшириш</a:t>
            </a:r>
            <a:r>
              <a:rPr lang="ru-RU" sz="3200" b="1" dirty="0">
                <a:latin typeface="Book Antiqua" panose="02040602050305030304" pitchFamily="18" charset="0"/>
              </a:rPr>
              <a:t> хизматларига </a:t>
            </a:r>
            <a:r>
              <a:rPr lang="ru-RU" sz="3200" b="1" dirty="0" err="1">
                <a:latin typeface="Book Antiqua" panose="02040602050305030304" pitchFamily="18" charset="0"/>
              </a:rPr>
              <a:t>белгиланган</a:t>
            </a:r>
            <a:r>
              <a:rPr lang="ru-RU" sz="3200" b="1" dirty="0">
                <a:latin typeface="Book Antiqua" panose="02040602050305030304" pitchFamily="18" charset="0"/>
              </a:rPr>
              <a:t> </a:t>
            </a:r>
            <a:r>
              <a:rPr lang="ru-RU" sz="3200" b="1" dirty="0" err="1">
                <a:latin typeface="Book Antiqua" panose="02040602050305030304" pitchFamily="18" charset="0"/>
              </a:rPr>
              <a:t>тарифлар</a:t>
            </a:r>
            <a:endParaRPr lang="uz-Cyrl-UZ" sz="3200" dirty="0">
              <a:latin typeface="Book Antiqua" panose="02040602050305030304" pitchFamily="18" charset="0"/>
            </a:endParaRPr>
          </a:p>
        </p:txBody>
      </p:sp>
      <p:sp>
        <p:nvSpPr>
          <p:cNvPr id="11" name="Объект 2"/>
          <p:cNvSpPr txBox="1">
            <a:spLocks/>
          </p:cNvSpPr>
          <p:nvPr/>
        </p:nvSpPr>
        <p:spPr>
          <a:xfrm>
            <a:off x="4079339" y="224287"/>
            <a:ext cx="7938700" cy="614200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US" sz="3200" b="1" dirty="0" smtClean="0">
              <a:latin typeface="Book Antiqua" panose="02040602050305030304" pitchFamily="18" charset="0"/>
            </a:endParaRPr>
          </a:p>
          <a:p>
            <a:pPr marL="0" indent="0" algn="just">
              <a:lnSpc>
                <a:spcPct val="100000"/>
              </a:lnSpc>
              <a:buFont typeface="Arial" panose="020B0604020202020204" pitchFamily="34" charset="0"/>
              <a:buNone/>
            </a:pPr>
            <a:endParaRPr lang="uz-Cyrl-UZ" dirty="0" smtClean="0">
              <a:latin typeface="Book Antiqua" panose="02040602050305030304" pitchFamily="18" charset="0"/>
            </a:endParaRPr>
          </a:p>
          <a:p>
            <a:pPr marL="0" indent="0" algn="just">
              <a:lnSpc>
                <a:spcPct val="100000"/>
              </a:lnSpc>
              <a:buFont typeface="Arial" panose="020B0604020202020204" pitchFamily="34" charset="0"/>
              <a:buNone/>
            </a:pPr>
            <a:endParaRPr lang="uz-Cyrl-UZ" dirty="0">
              <a:latin typeface="Book Antiqua" panose="02040602050305030304" pitchFamily="18" charset="0"/>
            </a:endParaRPr>
          </a:p>
          <a:p>
            <a:pPr marL="0" indent="0" algn="just">
              <a:lnSpc>
                <a:spcPct val="100000"/>
              </a:lnSpc>
              <a:buFont typeface="Arial" panose="020B0604020202020204" pitchFamily="34" charset="0"/>
              <a:buNone/>
            </a:pPr>
            <a:endParaRPr lang="uz-Cyrl-UZ" dirty="0" smtClean="0">
              <a:latin typeface="Book Antiqua" panose="02040602050305030304" pitchFamily="18" charset="0"/>
            </a:endParaRPr>
          </a:p>
          <a:p>
            <a:pPr marL="0" indent="0" algn="just">
              <a:lnSpc>
                <a:spcPct val="100000"/>
              </a:lnSpc>
              <a:buFont typeface="Arial" panose="020B0604020202020204" pitchFamily="34" charset="0"/>
              <a:buNone/>
            </a:pPr>
            <a:endParaRPr lang="uz-Cyrl-UZ" dirty="0">
              <a:latin typeface="Book Antiqua" panose="02040602050305030304" pitchFamily="18" charset="0"/>
            </a:endParaRPr>
          </a:p>
          <a:p>
            <a:pPr marL="0" indent="0" algn="just">
              <a:lnSpc>
                <a:spcPct val="100000"/>
              </a:lnSpc>
              <a:buFont typeface="Arial" panose="020B0604020202020204" pitchFamily="34" charset="0"/>
              <a:buNone/>
            </a:pPr>
            <a:endParaRPr lang="uz-Cyrl-UZ" dirty="0" smtClean="0">
              <a:latin typeface="Book Antiqua" panose="02040602050305030304" pitchFamily="18" charset="0"/>
            </a:endParaRPr>
          </a:p>
          <a:p>
            <a:pPr marL="0" indent="0" algn="just">
              <a:lnSpc>
                <a:spcPct val="100000"/>
              </a:lnSpc>
              <a:buNone/>
            </a:pPr>
            <a:endParaRPr lang="uz-Cyrl-UZ" dirty="0">
              <a:latin typeface="Book Antiqua" panose="02040602050305030304" pitchFamily="18"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2930687361"/>
              </p:ext>
            </p:extLst>
          </p:nvPr>
        </p:nvGraphicFramePr>
        <p:xfrm>
          <a:off x="4136824" y="1932026"/>
          <a:ext cx="7723066" cy="2389808"/>
        </p:xfrm>
        <a:graphic>
          <a:graphicData uri="http://schemas.openxmlformats.org/presentationml/2006/ole">
            <mc:AlternateContent xmlns:mc="http://schemas.openxmlformats.org/markup-compatibility/2006">
              <mc:Choice xmlns:v="urn:schemas-microsoft-com:vml" Requires="v">
                <p:oleObj spid="_x0000_s1066" name="Документ" r:id="rId3" imgW="9614473" imgH="2204643" progId="Word.Document.12">
                  <p:embed/>
                </p:oleObj>
              </mc:Choice>
              <mc:Fallback>
                <p:oleObj name="Документ" r:id="rId3" imgW="9614473" imgH="2204643" progId="Word.Document.12">
                  <p:embed/>
                  <p:pic>
                    <p:nvPicPr>
                      <p:cNvPr id="0" name=""/>
                      <p:cNvPicPr/>
                      <p:nvPr/>
                    </p:nvPicPr>
                    <p:blipFill>
                      <a:blip r:embed="rId4"/>
                      <a:stretch>
                        <a:fillRect/>
                      </a:stretch>
                    </p:blipFill>
                    <p:spPr>
                      <a:xfrm>
                        <a:off x="4136824" y="1932026"/>
                        <a:ext cx="7723066" cy="2389808"/>
                      </a:xfrm>
                      <a:prstGeom prst="rect">
                        <a:avLst/>
                      </a:prstGeom>
                    </p:spPr>
                  </p:pic>
                </p:oleObj>
              </mc:Fallback>
            </mc:AlternateContent>
          </a:graphicData>
        </a:graphic>
      </p:graphicFrame>
    </p:spTree>
    <p:extLst>
      <p:ext uri="{BB962C8B-B14F-4D97-AF65-F5344CB8AC3E}">
        <p14:creationId xmlns:p14="http://schemas.microsoft.com/office/powerpoint/2010/main" val="1770487837"/>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7416</TotalTime>
  <Words>420</Words>
  <Application>Microsoft Office PowerPoint</Application>
  <PresentationFormat>Широкоэкранный</PresentationFormat>
  <Paragraphs>78</Paragraphs>
  <Slides>11</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11</vt:i4>
      </vt:variant>
    </vt:vector>
  </HeadingPairs>
  <TitlesOfParts>
    <vt:vector size="22" baseType="lpstr">
      <vt:lpstr>Arial</vt:lpstr>
      <vt:lpstr>Book Antiqua</vt:lpstr>
      <vt:lpstr>Bookman Old Style</vt:lpstr>
      <vt:lpstr>Calibri</vt:lpstr>
      <vt:lpstr>Calibri Light</vt:lpstr>
      <vt:lpstr>Century</vt:lpstr>
      <vt:lpstr>Times New Roman</vt:lpstr>
      <vt:lpstr>Wingdings</vt:lpstr>
      <vt:lpstr>Office Theme</vt:lpstr>
      <vt:lpstr>1_Office Theme</vt:lpstr>
      <vt:lpstr>Документ</vt:lpstr>
      <vt:lpstr>Презентация PowerPoint</vt:lpstr>
      <vt:lpstr>Бугун Сизларга:</vt:lpstr>
      <vt:lpstr>Почта алоқаси фаолиятини тартибга солувчи норматив ҳуқуқий ҳужжатлар ва уларнинг мазмун-моҳияти қуйидагилардан иборат:</vt:lpstr>
      <vt:lpstr>Презентация PowerPoint</vt:lpstr>
      <vt:lpstr>Презентация PowerPoint</vt:lpstr>
      <vt:lpstr>Тошкент шаҳридаги Инҳа университетда хат-хабар ташиш ва курьерлик хизматларини амалга ошириш тўғрисида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Abdurashid Atahanov</dc:creator>
  <cp:lastModifiedBy>Tokhirjon Matchanov</cp:lastModifiedBy>
  <cp:revision>847</cp:revision>
  <cp:lastPrinted>2019-11-04T09:15:55Z</cp:lastPrinted>
  <dcterms:created xsi:type="dcterms:W3CDTF">2016-03-18T08:39:11Z</dcterms:created>
  <dcterms:modified xsi:type="dcterms:W3CDTF">2022-03-02T05:20:29Z</dcterms:modified>
</cp:coreProperties>
</file>