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crdownload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5.crdownload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56" r:id="rId2"/>
    <p:sldMasterId id="2147483868" r:id="rId3"/>
  </p:sldMasterIdLst>
  <p:notesMasterIdLst>
    <p:notesMasterId r:id="rId15"/>
  </p:notesMasterIdLst>
  <p:sldIdLst>
    <p:sldId id="369" r:id="rId4"/>
    <p:sldId id="386" r:id="rId5"/>
    <p:sldId id="373" r:id="rId6"/>
    <p:sldId id="379" r:id="rId7"/>
    <p:sldId id="380" r:id="rId8"/>
    <p:sldId id="383" r:id="rId9"/>
    <p:sldId id="381" r:id="rId10"/>
    <p:sldId id="382" r:id="rId11"/>
    <p:sldId id="384" r:id="rId12"/>
    <p:sldId id="385" r:id="rId13"/>
    <p:sldId id="306" r:id="rId14"/>
  </p:sldIdLst>
  <p:sldSz cx="51120675" cy="2875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369"/>
            <p14:sldId id="386"/>
            <p14:sldId id="373"/>
            <p14:sldId id="379"/>
            <p14:sldId id="380"/>
            <p14:sldId id="383"/>
            <p14:sldId id="381"/>
            <p14:sldId id="382"/>
            <p14:sldId id="384"/>
            <p14:sldId id="385"/>
            <p14:sldId id="306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359E"/>
    <a:srgbClr val="3A67B8"/>
    <a:srgbClr val="0085B4"/>
    <a:srgbClr val="002F8E"/>
    <a:srgbClr val="B45210"/>
    <a:srgbClr val="002060"/>
    <a:srgbClr val="00B0F0"/>
    <a:srgbClr val="9E5ECE"/>
    <a:srgbClr val="7E3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291" autoAdjust="0"/>
  </p:normalViewPr>
  <p:slideViewPr>
    <p:cSldViewPr snapToGrid="0">
      <p:cViewPr varScale="1">
        <p:scale>
          <a:sx n="28" d="100"/>
          <a:sy n="28" d="100"/>
        </p:scale>
        <p:origin x="720" y="126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1D94-C471-4122-B790-C41FB55DC8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C6FF-5D22-4E9D-8724-6E6B9C28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49BC-D0E5-47C3-B42D-84CD863EDA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9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4705871"/>
            <a:ext cx="38340506" cy="10010787"/>
          </a:xfrm>
        </p:spPr>
        <p:txBody>
          <a:bodyPr anchor="b"/>
          <a:lstStyle>
            <a:lvl1pPr algn="ctr"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5102712"/>
            <a:ext cx="38340506" cy="694231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530905"/>
            <a:ext cx="11022896" cy="243680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530905"/>
            <a:ext cx="32429678" cy="243680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7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0085" y="4705871"/>
            <a:ext cx="38340506" cy="10010787"/>
          </a:xfrm>
        </p:spPr>
        <p:txBody>
          <a:bodyPr anchor="b"/>
          <a:lstStyle>
            <a:lvl1pPr algn="ctr">
              <a:defRPr sz="251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0085" y="15102712"/>
            <a:ext cx="38340506" cy="694231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3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6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921" y="7168633"/>
            <a:ext cx="44091582" cy="11961025"/>
          </a:xfrm>
        </p:spPr>
        <p:txBody>
          <a:bodyPr anchor="b"/>
          <a:lstStyle>
            <a:lvl1pPr>
              <a:defRPr sz="251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7921" y="19242814"/>
            <a:ext cx="44091582" cy="6290020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1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14546" y="7654525"/>
            <a:ext cx="21726287" cy="182443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79842" y="7654525"/>
            <a:ext cx="21726287" cy="182443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2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05" y="1530907"/>
            <a:ext cx="44091582" cy="555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1207" y="7048821"/>
            <a:ext cx="21626440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21207" y="10503339"/>
            <a:ext cx="21626440" cy="154488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879842" y="7048821"/>
            <a:ext cx="21732945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5879842" y="10503339"/>
            <a:ext cx="21732945" cy="154488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1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26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92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4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69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0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583233" y="1530905"/>
            <a:ext cx="11022896" cy="243680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14547" y="1530905"/>
            <a:ext cx="32429678" cy="243680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64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4705871"/>
            <a:ext cx="38340506" cy="10010787"/>
          </a:xfrm>
        </p:spPr>
        <p:txBody>
          <a:bodyPr anchor="b"/>
          <a:lstStyle>
            <a:lvl1pPr algn="ctr">
              <a:defRPr sz="25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5102712"/>
            <a:ext cx="38340506" cy="694231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93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44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7168633"/>
            <a:ext cx="44091582" cy="11961025"/>
          </a:xfrm>
        </p:spPr>
        <p:txBody>
          <a:bodyPr anchor="b"/>
          <a:lstStyle>
            <a:lvl1pPr>
              <a:defRPr sz="25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19242814"/>
            <a:ext cx="44091582" cy="6290020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31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7654525"/>
            <a:ext cx="21726287" cy="182443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7654525"/>
            <a:ext cx="21726287" cy="182443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65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530907"/>
            <a:ext cx="44091582" cy="555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7048821"/>
            <a:ext cx="21626440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0503339"/>
            <a:ext cx="21626440" cy="154488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7048821"/>
            <a:ext cx="21732945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0503339"/>
            <a:ext cx="21732945" cy="154488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63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17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1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7168633"/>
            <a:ext cx="44091582" cy="11961025"/>
          </a:xfrm>
        </p:spPr>
        <p:txBody>
          <a:bodyPr anchor="b"/>
          <a:lstStyle>
            <a:lvl1pPr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19242814"/>
            <a:ext cx="44091582" cy="6290020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1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91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140101"/>
            <a:ext cx="25879842" cy="20434253"/>
          </a:xfrm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48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98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530905"/>
            <a:ext cx="11022896" cy="243680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530905"/>
            <a:ext cx="32429678" cy="243680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530907"/>
            <a:ext cx="44091582" cy="555785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7048821"/>
            <a:ext cx="21626440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0503339"/>
            <a:ext cx="21626440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7048821"/>
            <a:ext cx="21732945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0503339"/>
            <a:ext cx="21732945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2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140101"/>
            <a:ext cx="25879842" cy="20434253"/>
          </a:xfrm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530907"/>
            <a:ext cx="44091582" cy="555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7654525"/>
            <a:ext cx="44091582" cy="182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26651060"/>
            <a:ext cx="1725322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547" y="1530907"/>
            <a:ext cx="44091582" cy="555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4547" y="7654525"/>
            <a:ext cx="44091582" cy="182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14546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33724" y="26651060"/>
            <a:ext cx="1725322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103977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530907"/>
            <a:ext cx="44091582" cy="555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7654525"/>
            <a:ext cx="44091582" cy="182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26651060"/>
            <a:ext cx="1725322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04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crdownload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5C93AE7-4C9F-4BBE-81AB-9FE849A3E221}"/>
              </a:ext>
            </a:extLst>
          </p:cNvPr>
          <p:cNvSpPr/>
          <p:nvPr/>
        </p:nvSpPr>
        <p:spPr>
          <a:xfrm>
            <a:off x="-151731" y="0"/>
            <a:ext cx="51237157" cy="28940247"/>
          </a:xfrm>
          <a:prstGeom prst="rect">
            <a:avLst/>
          </a:prstGeom>
          <a:solidFill>
            <a:srgbClr val="101F3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547" dirty="0"/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28A0746B-6D7C-4C3D-9F23-96A1BDAB6EDD}"/>
              </a:ext>
            </a:extLst>
          </p:cNvPr>
          <p:cNvGrpSpPr/>
          <p:nvPr/>
        </p:nvGrpSpPr>
        <p:grpSpPr>
          <a:xfrm rot="2700000">
            <a:off x="23464998" y="2017428"/>
            <a:ext cx="4072431" cy="4018226"/>
            <a:chOff x="3889828" y="1712688"/>
            <a:chExt cx="830487" cy="830487"/>
          </a:xfrm>
        </p:grpSpPr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1A371851-3D57-4988-B900-C6D5AA571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1735" y="1712688"/>
              <a:ext cx="0" cy="830487"/>
            </a:xfrm>
            <a:prstGeom prst="line">
              <a:avLst/>
            </a:prstGeom>
            <a:ln w="41275">
              <a:solidFill>
                <a:srgbClr val="F205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6">
              <a:extLst>
                <a:ext uri="{FF2B5EF4-FFF2-40B4-BE49-F238E27FC236}">
                  <a16:creationId xmlns:a16="http://schemas.microsoft.com/office/drawing/2014/main" id="{DA5BF407-3145-4CFA-810D-5D379BC1F0C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305072" y="1309005"/>
              <a:ext cx="0" cy="830487"/>
            </a:xfrm>
            <a:prstGeom prst="line">
              <a:avLst/>
            </a:prstGeom>
            <a:ln w="41275">
              <a:solidFill>
                <a:srgbClr val="F205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id="{C0F45C1D-83B4-44EB-96EB-643280582224}"/>
              </a:ext>
            </a:extLst>
          </p:cNvPr>
          <p:cNvGrpSpPr/>
          <p:nvPr/>
        </p:nvGrpSpPr>
        <p:grpSpPr>
          <a:xfrm rot="2700000" flipH="1" flipV="1">
            <a:off x="24271056" y="24287934"/>
            <a:ext cx="2578553" cy="2494936"/>
            <a:chOff x="3889828" y="1712688"/>
            <a:chExt cx="830487" cy="830487"/>
          </a:xfrm>
        </p:grpSpPr>
        <p:cxnSp>
          <p:nvCxnSpPr>
            <p:cNvPr id="13" name="Straight Connector 22">
              <a:extLst>
                <a:ext uri="{FF2B5EF4-FFF2-40B4-BE49-F238E27FC236}">
                  <a16:creationId xmlns:a16="http://schemas.microsoft.com/office/drawing/2014/main" id="{A11263F3-EE16-4BBA-8185-E6FCAD040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1735" y="1712688"/>
              <a:ext cx="0" cy="830487"/>
            </a:xfrm>
            <a:prstGeom prst="line">
              <a:avLst/>
            </a:prstGeom>
            <a:ln w="412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3">
              <a:extLst>
                <a:ext uri="{FF2B5EF4-FFF2-40B4-BE49-F238E27FC236}">
                  <a16:creationId xmlns:a16="http://schemas.microsoft.com/office/drawing/2014/main" id="{F409F731-BCE8-488E-8C83-9CCC4F337FD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305072" y="1309005"/>
              <a:ext cx="0" cy="830487"/>
            </a:xfrm>
            <a:prstGeom prst="line">
              <a:avLst/>
            </a:prstGeom>
            <a:ln w="412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40">
            <a:extLst>
              <a:ext uri="{FF2B5EF4-FFF2-40B4-BE49-F238E27FC236}">
                <a16:creationId xmlns:a16="http://schemas.microsoft.com/office/drawing/2014/main" id="{9486392E-8A1B-4063-8C25-629849859592}"/>
              </a:ext>
            </a:extLst>
          </p:cNvPr>
          <p:cNvCxnSpPr/>
          <p:nvPr/>
        </p:nvCxnSpPr>
        <p:spPr>
          <a:xfrm flipH="1">
            <a:off x="2569483" y="15168868"/>
            <a:ext cx="7061240" cy="706124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1">
            <a:extLst>
              <a:ext uri="{FF2B5EF4-FFF2-40B4-BE49-F238E27FC236}">
                <a16:creationId xmlns:a16="http://schemas.microsoft.com/office/drawing/2014/main" id="{9060E372-9427-49FF-AB02-D096A48D8475}"/>
              </a:ext>
            </a:extLst>
          </p:cNvPr>
          <p:cNvCxnSpPr>
            <a:cxnSpLocks/>
          </p:cNvCxnSpPr>
          <p:nvPr/>
        </p:nvCxnSpPr>
        <p:spPr>
          <a:xfrm flipH="1">
            <a:off x="6543140" y="12012584"/>
            <a:ext cx="5432034" cy="543203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3">
            <a:extLst>
              <a:ext uri="{FF2B5EF4-FFF2-40B4-BE49-F238E27FC236}">
                <a16:creationId xmlns:a16="http://schemas.microsoft.com/office/drawing/2014/main" id="{2F58615C-01FE-4C93-B9F6-73E1BDDBBEB8}"/>
              </a:ext>
            </a:extLst>
          </p:cNvPr>
          <p:cNvCxnSpPr/>
          <p:nvPr/>
        </p:nvCxnSpPr>
        <p:spPr>
          <a:xfrm flipH="1">
            <a:off x="39027258" y="17103173"/>
            <a:ext cx="7061240" cy="706124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753B5439-4F70-42BA-A098-E565E0AC7660}"/>
              </a:ext>
            </a:extLst>
          </p:cNvPr>
          <p:cNvCxnSpPr>
            <a:cxnSpLocks/>
          </p:cNvCxnSpPr>
          <p:nvPr/>
        </p:nvCxnSpPr>
        <p:spPr>
          <a:xfrm flipH="1">
            <a:off x="43000915" y="13946889"/>
            <a:ext cx="5432034" cy="543203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CB64011-9CA8-4FDD-8C1C-69B0B522BAD2}"/>
              </a:ext>
            </a:extLst>
          </p:cNvPr>
          <p:cNvSpPr/>
          <p:nvPr/>
        </p:nvSpPr>
        <p:spPr>
          <a:xfrm>
            <a:off x="7448868" y="12249730"/>
            <a:ext cx="36594934" cy="9981044"/>
          </a:xfrm>
          <a:prstGeom prst="rect">
            <a:avLst/>
          </a:prstGeom>
          <a:noFill/>
        </p:spPr>
        <p:txBody>
          <a:bodyPr wrap="square" lIns="383392" tIns="191696" rIns="383392" bIns="191696">
            <a:spAutoFit/>
          </a:bodyPr>
          <a:lstStyle/>
          <a:p>
            <a:pPr algn="ctr"/>
            <a:r>
              <a:rPr lang="uz-Cyrl-UZ" sz="8386" b="1" dirty="0" smtClean="0">
                <a:solidFill>
                  <a:schemeClr val="bg1"/>
                </a:solidFill>
                <a:latin typeface="Times New Roman" pitchFamily="18" charset="0"/>
              </a:rPr>
              <a:t>ТОШКЕНТ ШАХРИДАГИ ИНХА УНИВЕРСИТЕТИ</a:t>
            </a:r>
          </a:p>
          <a:p>
            <a:pPr algn="ctr"/>
            <a:endParaRPr lang="uz-Cyrl-UZ" sz="8386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uz-Cyrl-UZ" sz="8386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ЎЗБЕКИСТОН РЕСПУБЛИКАСИНИНГ КОНСТИТУЦИЯВИЙ ҚОНУНИ </a:t>
            </a:r>
          </a:p>
          <a:p>
            <a:pPr algn="ctr"/>
            <a:r>
              <a:rPr lang="ru-RU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ФАВҚУЛОДДА </a:t>
            </a:r>
            <a:r>
              <a:rPr lang="ru-RU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ҲОЛАТ </a:t>
            </a:r>
            <a:r>
              <a:rPr lang="ru-RU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ТЎҒРИСИДАГИ   </a:t>
            </a:r>
          </a:p>
          <a:p>
            <a:pPr algn="ctr"/>
            <a:endParaRPr lang="ru-RU" sz="9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sz="8386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CB64011-9CA8-4FDD-8C1C-69B0B522BAD2}"/>
              </a:ext>
            </a:extLst>
          </p:cNvPr>
          <p:cNvSpPr/>
          <p:nvPr/>
        </p:nvSpPr>
        <p:spPr>
          <a:xfrm>
            <a:off x="3059723" y="22693061"/>
            <a:ext cx="45373225" cy="2968099"/>
          </a:xfrm>
          <a:prstGeom prst="rect">
            <a:avLst/>
          </a:prstGeom>
          <a:noFill/>
        </p:spPr>
        <p:txBody>
          <a:bodyPr wrap="square" lIns="383392" tIns="191696" rIns="383392" bIns="191696">
            <a:spAutoFit/>
          </a:bodyPr>
          <a:lstStyle/>
          <a:p>
            <a:pPr algn="ctr"/>
            <a:endParaRPr lang="uz-Cyrl-UZ" sz="8386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uz-Cyrl-UZ" sz="8386" b="1" dirty="0" smtClean="0">
                <a:solidFill>
                  <a:schemeClr val="bg1"/>
                </a:solidFill>
                <a:latin typeface="Times New Roman" pitchFamily="18" charset="0"/>
              </a:rPr>
              <a:t>Тошкент </a:t>
            </a:r>
            <a:r>
              <a:rPr lang="uz-Cyrl-UZ" sz="8386" b="1" dirty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uz-Cyrl-UZ" sz="8386" b="1" dirty="0" smtClean="0">
                <a:solidFill>
                  <a:schemeClr val="bg1"/>
                </a:solidFill>
                <a:latin typeface="Times New Roman" pitchFamily="18" charset="0"/>
              </a:rPr>
              <a:t>2022 </a:t>
            </a:r>
            <a:endParaRPr lang="ru-RU" sz="8386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7988" y="3482976"/>
            <a:ext cx="7969021" cy="75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131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қонунчиликни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бузганлик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жавобгарлик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547" y="7654525"/>
            <a:ext cx="23064013" cy="18244395"/>
          </a:xfrm>
        </p:spPr>
        <p:txBody>
          <a:bodyPr>
            <a:normAutofit/>
          </a:bodyPr>
          <a:lstStyle/>
          <a:p>
            <a:pPr algn="ctr"/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қонунчиликни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бузганликда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айбдор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жавобгар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бўлади</a:t>
            </a:r>
            <a:r>
              <a:rPr lang="ru-RU" sz="16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560" y="8626951"/>
            <a:ext cx="20177760" cy="1581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3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37645" y="10147238"/>
            <a:ext cx="329647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0" b="1" dirty="0">
                <a:solidFill>
                  <a:srgbClr val="3A67B8"/>
                </a:solidFill>
                <a:latin typeface="Bahnschrift SemiBold SemiConden" panose="020B0502040204020203" pitchFamily="34" charset="0"/>
              </a:rPr>
              <a:t>Эътиборингиз учун раҳмат!</a:t>
            </a:r>
          </a:p>
        </p:txBody>
      </p:sp>
      <p:pic>
        <p:nvPicPr>
          <p:cNvPr id="5" name="Picture 2" descr="C:\Documents and Settings\Turaev\Рабочий стол\ФОН\about_law.png">
            <a:extLst>
              <a:ext uri="{FF2B5EF4-FFF2-40B4-BE49-F238E27FC236}">
                <a16:creationId xmlns:a16="http://schemas.microsoft.com/office/drawing/2014/main" id="{A409FD52-1E05-497A-98E0-49A23F6A1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904" y="16572645"/>
            <a:ext cx="16857660" cy="1044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5"/>
          <p:cNvGrpSpPr>
            <a:grpSpLocks/>
          </p:cNvGrpSpPr>
          <p:nvPr/>
        </p:nvGrpSpPr>
        <p:grpSpPr bwMode="auto">
          <a:xfrm flipV="1">
            <a:off x="0" y="1185862"/>
            <a:ext cx="51120675" cy="1688149"/>
            <a:chOff x="3632040" y="5310936"/>
            <a:chExt cx="7133294" cy="130977"/>
          </a:xfrm>
        </p:grpSpPr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5" name="Rectangle 27">
                <a:extLst>
                  <a:ext uri="{FF2B5EF4-FFF2-40B4-BE49-F238E27FC236}">
                    <a16:creationId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809" y="0"/>
                <a:ext cx="373266" cy="2552282"/>
              </a:xfrm>
              <a:prstGeom prst="rect">
                <a:avLst/>
              </a:prstGeom>
              <a:solidFill>
                <a:srgbClr val="3A67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75597" tIns="37798" rIns="75597" bIns="37798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6" name="Rectangle 28">
                <a:extLst>
                  <a:ext uri="{FF2B5EF4-FFF2-40B4-BE49-F238E27FC236}">
                    <a16:creationId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2886" cy="25522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75597" tIns="37798" rIns="75597" bIns="37798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7" name="Rectangle 29">
                <a:extLst>
                  <a:ext uri="{FF2B5EF4-FFF2-40B4-BE49-F238E27FC236}">
                    <a16:creationId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75" y="0"/>
                <a:ext cx="372886" cy="255228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75597" tIns="37798" rIns="75597" bIns="37798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7912016" y="5310936"/>
              <a:ext cx="2853318" cy="130977"/>
              <a:chOff x="11445923" y="112313"/>
              <a:chExt cx="746076" cy="2439969"/>
            </a:xfrm>
          </p:grpSpPr>
          <p:sp>
            <p:nvSpPr>
              <p:cNvPr id="23" name="Rectangle 31">
                <a:extLst>
                  <a:ext uri="{FF2B5EF4-FFF2-40B4-BE49-F238E27FC236}">
                    <a16:creationId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9113" y="112313"/>
                <a:ext cx="372886" cy="243996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75597" tIns="37798" rIns="75597" bIns="37798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847" y="112313"/>
                <a:ext cx="373266" cy="2439969"/>
              </a:xfrm>
              <a:prstGeom prst="rect">
                <a:avLst/>
              </a:prstGeom>
              <a:solidFill>
                <a:srgbClr val="0085B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75597" tIns="37798" rIns="75597" bIns="37798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89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4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062" y="5029199"/>
            <a:ext cx="49342430" cy="20362985"/>
          </a:xfrm>
        </p:spPr>
        <p:txBody>
          <a:bodyPr>
            <a:normAutofit/>
          </a:bodyPr>
          <a:lstStyle/>
          <a:p>
            <a:pPr algn="ctr"/>
            <a:r>
              <a:rPr lang="ru-RU" sz="1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1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1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1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ru-RU" sz="1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1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декабрда</a:t>
            </a:r>
            <a:r>
              <a:rPr lang="ru-RU" sz="1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1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r>
              <a:rPr lang="ru-RU" sz="1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sz="1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sz="1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</a:t>
            </a:r>
            <a:r>
              <a:rPr lang="ru-RU" sz="1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ЎРҚ-737-сон </a:t>
            </a:r>
            <a:r>
              <a:rPr lang="ru-RU" sz="1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Конституциявий</a:t>
            </a:r>
            <a:r>
              <a:rPr lang="ru-RU" sz="1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Қону</a:t>
            </a:r>
            <a:r>
              <a:rPr lang="uz-Cyrl-UZ" sz="1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endParaRPr lang="en-US" sz="1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Қонунчилик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палатаси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июлда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endParaRPr lang="ru-RU" sz="1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Сенат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ноябрда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маъқулланг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0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5400" b="1" cap="all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Ушбу </a:t>
            </a:r>
            <a:r>
              <a:rPr lang="ru-RU" sz="15400" b="1" cap="all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Конституциявий</a:t>
            </a:r>
            <a:r>
              <a:rPr lang="ru-RU" sz="15400" b="1" cap="all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00" b="1" cap="all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Қонуннинг</a:t>
            </a:r>
            <a:r>
              <a:rPr lang="ru-RU" sz="15400" b="1" cap="all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00" b="1" cap="all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мақсади</a:t>
            </a:r>
            <a:endParaRPr lang="en-US" sz="1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547" y="7654525"/>
            <a:ext cx="23064013" cy="18244395"/>
          </a:xfrm>
        </p:spPr>
        <p:txBody>
          <a:bodyPr>
            <a:normAutofit/>
          </a:bodyPr>
          <a:lstStyle/>
          <a:p>
            <a:pPr algn="ctr"/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Ушбу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Конституциявий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Қонуннинг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мақсади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бутун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ҳудудида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айрим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жойларида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ҳолатни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шартлари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тартибини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белгилашдан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иборат</a:t>
            </a:r>
            <a:r>
              <a:rPr lang="ru-RU" sz="1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800" y="7654525"/>
            <a:ext cx="19802329" cy="174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Ушбу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асосий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тушунчалар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қўлланилади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4320" y="7898365"/>
            <a:ext cx="43521809" cy="19899395"/>
          </a:xfrm>
        </p:spPr>
        <p:txBody>
          <a:bodyPr>
            <a:normAutofit/>
          </a:bodyPr>
          <a:lstStyle/>
          <a:p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комендантлик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соати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этилаётган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ҳудудларнинг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чегаралари</a:t>
            </a:r>
            <a:r>
              <a:rPr lang="ru-RU" sz="1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режимини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комиссияси</a:t>
            </a:r>
            <a:r>
              <a:rPr lang="ru-RU" sz="1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ҳудуд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коменданти</a:t>
            </a:r>
            <a:r>
              <a:rPr lang="ru-RU" sz="1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ҳудуд</a:t>
            </a:r>
            <a:r>
              <a:rPr lang="ru-RU" sz="1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комендатураси</a:t>
            </a:r>
            <a:r>
              <a:rPr lang="ru-RU" sz="1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мақсадлари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547" y="7654525"/>
            <a:ext cx="23917453" cy="18244395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хизмат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ҳолатларни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бартараф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фуқароларининг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тузуми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ҳудудий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яхлитлиги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иборат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017" y="8172608"/>
            <a:ext cx="19767550" cy="171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18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sz="1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ҳолатни</a:t>
            </a:r>
            <a:r>
              <a:rPr lang="ru-RU" sz="1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sz="1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sz="1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ҳоллари</a:t>
            </a:r>
            <a:endParaRPr lang="en-US" sz="18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фуқароларининг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ҳаётига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соғлиғига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тузумига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ҳудудий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яхлитлигига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бевосита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таҳдид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соладиган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қўлламасдан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бартараф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бўлмаган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алоҳида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жумласига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ташқи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тузумини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ҳудудий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яхлитлигини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зўрлик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ўзгартиришга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уринишлар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оммавий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тартибсизликлар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террорчилик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ҳаракатлари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зўравонлик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ҳаракатлари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вақтда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берадиган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фуқароларнинг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ҳаётига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соғлиғига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органларининг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ташкилотларнинг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кундалик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бевосита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таҳдид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солувчи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муҳим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тоифаланган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объектларни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жойларни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тўсиш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хилоф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қуролли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тузилмаларни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тайёрлаш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уларнинг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миллатлараро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конфессиялараро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чегаравий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қамровли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авария-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қутқарув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ишлари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кечиктириб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бўлмайдиган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оширилишини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этадиган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ҳалокатлар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офатлар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хусусиятга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вазиятлар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вазиятлар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548" y="7654526"/>
            <a:ext cx="24198806" cy="1904595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ҳудудида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жойларида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дарҳол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оммавий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ахборот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эълон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Мажлисининг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Қонунчилик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Сенатига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киритилади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354" y="7654526"/>
            <a:ext cx="19892775" cy="183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фармони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547" y="7654525"/>
            <a:ext cx="44091582" cy="2002131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фавқулодда</a:t>
            </a:r>
            <a:r>
              <a:rPr lang="ru-RU" dirty="0"/>
              <a:t> </a:t>
            </a:r>
            <a:r>
              <a:rPr lang="ru-RU" dirty="0" err="1"/>
              <a:t>ҳолатни</a:t>
            </a:r>
            <a:r>
              <a:rPr lang="ru-RU" dirty="0"/>
              <a:t> </a:t>
            </a:r>
            <a:r>
              <a:rPr lang="ru-RU" dirty="0" err="1"/>
              <a:t>жорий</a:t>
            </a:r>
            <a:r>
              <a:rPr lang="ru-RU" dirty="0"/>
              <a:t> </a:t>
            </a:r>
            <a:r>
              <a:rPr lang="ru-RU" dirty="0" err="1"/>
              <a:t>этиш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асос</a:t>
            </a:r>
            <a:r>
              <a:rPr lang="ru-RU" dirty="0"/>
              <a:t> </a:t>
            </a:r>
            <a:r>
              <a:rPr lang="ru-RU" dirty="0" err="1"/>
              <a:t>бўлиб</a:t>
            </a:r>
            <a:r>
              <a:rPr lang="ru-RU" dirty="0"/>
              <a:t> </a:t>
            </a:r>
            <a:r>
              <a:rPr lang="ru-RU" dirty="0" err="1"/>
              <a:t>хизмат</a:t>
            </a:r>
            <a:r>
              <a:rPr lang="ru-RU" dirty="0"/>
              <a:t> </a:t>
            </a:r>
            <a:r>
              <a:rPr lang="ru-RU" dirty="0" err="1"/>
              <a:t>қилган</a:t>
            </a:r>
            <a:r>
              <a:rPr lang="ru-RU" dirty="0"/>
              <a:t> </a:t>
            </a:r>
            <a:r>
              <a:rPr lang="ru-RU" dirty="0" err="1"/>
              <a:t>ҳолатлар</a:t>
            </a:r>
            <a:r>
              <a:rPr lang="ru-RU" dirty="0"/>
              <a:t>;</a:t>
            </a:r>
          </a:p>
          <a:p>
            <a:r>
              <a:rPr lang="ru-RU" dirty="0" err="1"/>
              <a:t>фавқулодда</a:t>
            </a:r>
            <a:r>
              <a:rPr lang="ru-RU" dirty="0"/>
              <a:t> </a:t>
            </a:r>
            <a:r>
              <a:rPr lang="ru-RU" dirty="0" err="1"/>
              <a:t>ҳолатни</a:t>
            </a:r>
            <a:r>
              <a:rPr lang="ru-RU" dirty="0"/>
              <a:t> </a:t>
            </a:r>
            <a:r>
              <a:rPr lang="ru-RU" dirty="0" err="1"/>
              <a:t>жорий</a:t>
            </a:r>
            <a:r>
              <a:rPr lang="ru-RU" dirty="0"/>
              <a:t> </a:t>
            </a:r>
            <a:r>
              <a:rPr lang="ru-RU" dirty="0" err="1"/>
              <a:t>этиш</a:t>
            </a:r>
            <a:r>
              <a:rPr lang="ru-RU" dirty="0"/>
              <a:t> </a:t>
            </a:r>
            <a:r>
              <a:rPr lang="ru-RU" dirty="0" err="1"/>
              <a:t>заруратининг</a:t>
            </a:r>
            <a:r>
              <a:rPr lang="ru-RU" dirty="0"/>
              <a:t> </a:t>
            </a:r>
            <a:r>
              <a:rPr lang="ru-RU" dirty="0" err="1"/>
              <a:t>асоси</a:t>
            </a:r>
            <a:r>
              <a:rPr lang="ru-RU" dirty="0"/>
              <a:t>;</a:t>
            </a:r>
          </a:p>
          <a:p>
            <a:r>
              <a:rPr lang="ru-RU" dirty="0" err="1"/>
              <a:t>фавқулодда</a:t>
            </a:r>
            <a:r>
              <a:rPr lang="ru-RU" dirty="0"/>
              <a:t> </a:t>
            </a:r>
            <a:r>
              <a:rPr lang="ru-RU" dirty="0" err="1"/>
              <a:t>ҳолат</a:t>
            </a:r>
            <a:r>
              <a:rPr lang="ru-RU" dirty="0"/>
              <a:t> </a:t>
            </a:r>
            <a:r>
              <a:rPr lang="ru-RU" dirty="0" err="1"/>
              <a:t>жорий</a:t>
            </a:r>
            <a:r>
              <a:rPr lang="ru-RU" dirty="0"/>
              <a:t> </a:t>
            </a:r>
            <a:r>
              <a:rPr lang="ru-RU" dirty="0" err="1"/>
              <a:t>этилаётган</a:t>
            </a:r>
            <a:r>
              <a:rPr lang="ru-RU" dirty="0"/>
              <a:t> </a:t>
            </a:r>
            <a:r>
              <a:rPr lang="ru-RU" dirty="0" err="1"/>
              <a:t>ҳудуднинг</a:t>
            </a:r>
            <a:r>
              <a:rPr lang="ru-RU" dirty="0"/>
              <a:t> </a:t>
            </a:r>
            <a:r>
              <a:rPr lang="ru-RU" dirty="0" err="1"/>
              <a:t>чегаралари</a:t>
            </a:r>
            <a:r>
              <a:rPr lang="ru-RU" dirty="0"/>
              <a:t>;</a:t>
            </a:r>
          </a:p>
          <a:p>
            <a:r>
              <a:rPr lang="ru-RU" dirty="0" err="1"/>
              <a:t>фавқулодда</a:t>
            </a:r>
            <a:r>
              <a:rPr lang="ru-RU" dirty="0"/>
              <a:t> </a:t>
            </a:r>
            <a:r>
              <a:rPr lang="ru-RU" dirty="0" err="1"/>
              <a:t>ҳолат</a:t>
            </a:r>
            <a:r>
              <a:rPr lang="ru-RU" dirty="0"/>
              <a:t> </a:t>
            </a:r>
            <a:r>
              <a:rPr lang="ru-RU" dirty="0" err="1"/>
              <a:t>режимини</a:t>
            </a:r>
            <a:r>
              <a:rPr lang="ru-RU" dirty="0"/>
              <a:t> </a:t>
            </a:r>
            <a:r>
              <a:rPr lang="ru-RU" dirty="0" err="1"/>
              <a:t>таъминлайдиган</a:t>
            </a:r>
            <a:r>
              <a:rPr lang="ru-RU" dirty="0"/>
              <a:t> </a:t>
            </a:r>
            <a:r>
              <a:rPr lang="ru-RU" dirty="0" err="1"/>
              <a:t>кучлар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воситалар</a:t>
            </a:r>
            <a:r>
              <a:rPr lang="ru-RU" dirty="0"/>
              <a:t>;</a:t>
            </a:r>
          </a:p>
          <a:p>
            <a:r>
              <a:rPr lang="ru-RU" dirty="0" err="1"/>
              <a:t>фавқулодда</a:t>
            </a:r>
            <a:r>
              <a:rPr lang="ru-RU" dirty="0"/>
              <a:t> </a:t>
            </a:r>
            <a:r>
              <a:rPr lang="ru-RU" dirty="0" err="1"/>
              <a:t>чоралар</a:t>
            </a:r>
            <a:r>
              <a:rPr lang="ru-RU" dirty="0"/>
              <a:t> </a:t>
            </a:r>
            <a:r>
              <a:rPr lang="ru-RU" dirty="0" err="1"/>
              <a:t>рўйхати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уларни</a:t>
            </a:r>
            <a:r>
              <a:rPr lang="ru-RU" dirty="0"/>
              <a:t> </a:t>
            </a:r>
            <a:r>
              <a:rPr lang="ru-RU" dirty="0" err="1"/>
              <a:t>қўллаш</a:t>
            </a:r>
            <a:r>
              <a:rPr lang="ru-RU" dirty="0"/>
              <a:t> </a:t>
            </a:r>
            <a:r>
              <a:rPr lang="ru-RU" dirty="0" err="1"/>
              <a:t>чегаралари</a:t>
            </a:r>
            <a:r>
              <a:rPr lang="ru-RU" dirty="0"/>
              <a:t>, </a:t>
            </a:r>
            <a:r>
              <a:rPr lang="ru-RU" dirty="0" err="1"/>
              <a:t>вақтинчалик</a:t>
            </a:r>
            <a:r>
              <a:rPr lang="ru-RU" dirty="0"/>
              <a:t> </a:t>
            </a:r>
            <a:r>
              <a:rPr lang="ru-RU" dirty="0" err="1"/>
              <a:t>чекловларнинг</a:t>
            </a:r>
            <a:r>
              <a:rPr lang="ru-RU" dirty="0"/>
              <a:t> </a:t>
            </a:r>
            <a:r>
              <a:rPr lang="ru-RU" dirty="0" err="1"/>
              <a:t>қатъий</a:t>
            </a:r>
            <a:r>
              <a:rPr lang="ru-RU" dirty="0"/>
              <a:t> </a:t>
            </a:r>
            <a:r>
              <a:rPr lang="ru-RU" dirty="0" err="1"/>
              <a:t>рўйхати</a:t>
            </a:r>
            <a:r>
              <a:rPr lang="ru-RU" dirty="0"/>
              <a:t>;</a:t>
            </a:r>
          </a:p>
          <a:p>
            <a:r>
              <a:rPr lang="ru-RU" dirty="0" err="1"/>
              <a:t>фавқулодда</a:t>
            </a:r>
            <a:r>
              <a:rPr lang="ru-RU" dirty="0"/>
              <a:t> </a:t>
            </a:r>
            <a:r>
              <a:rPr lang="ru-RU" dirty="0" err="1"/>
              <a:t>ҳолат</a:t>
            </a:r>
            <a:r>
              <a:rPr lang="ru-RU" dirty="0"/>
              <a:t> </a:t>
            </a:r>
            <a:r>
              <a:rPr lang="ru-RU" dirty="0" err="1"/>
              <a:t>шароитларида</a:t>
            </a:r>
            <a:r>
              <a:rPr lang="ru-RU" dirty="0"/>
              <a:t> </a:t>
            </a:r>
            <a:r>
              <a:rPr lang="ru-RU" dirty="0" err="1"/>
              <a:t>қўлланиладиган</a:t>
            </a:r>
            <a:r>
              <a:rPr lang="ru-RU" dirty="0"/>
              <a:t> </a:t>
            </a:r>
            <a:r>
              <a:rPr lang="ru-RU" dirty="0" err="1"/>
              <a:t>фавқулодда</a:t>
            </a:r>
            <a:r>
              <a:rPr lang="ru-RU" dirty="0"/>
              <a:t> </a:t>
            </a:r>
            <a:r>
              <a:rPr lang="ru-RU" dirty="0" err="1"/>
              <a:t>чораларни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масъул</a:t>
            </a:r>
            <a:r>
              <a:rPr lang="ru-RU" dirty="0"/>
              <a:t> </a:t>
            </a:r>
            <a:r>
              <a:rPr lang="ru-RU" dirty="0" err="1"/>
              <a:t>бўлган</a:t>
            </a:r>
            <a:r>
              <a:rPr lang="ru-RU" dirty="0"/>
              <a:t> </a:t>
            </a:r>
            <a:r>
              <a:rPr lang="ru-RU" dirty="0" err="1"/>
              <a:t>давлат</a:t>
            </a:r>
            <a:r>
              <a:rPr lang="ru-RU" dirty="0"/>
              <a:t> </a:t>
            </a:r>
            <a:r>
              <a:rPr lang="ru-RU" dirty="0" err="1"/>
              <a:t>органлари</a:t>
            </a:r>
            <a:r>
              <a:rPr lang="ru-RU" dirty="0"/>
              <a:t>, </a:t>
            </a:r>
            <a:r>
              <a:rPr lang="ru-RU" dirty="0" err="1"/>
              <a:t>уларнинг</a:t>
            </a:r>
            <a:r>
              <a:rPr lang="ru-RU" dirty="0"/>
              <a:t> </a:t>
            </a:r>
            <a:r>
              <a:rPr lang="ru-RU" dirty="0" err="1"/>
              <a:t>мансабдор</a:t>
            </a:r>
            <a:r>
              <a:rPr lang="ru-RU" dirty="0"/>
              <a:t> </a:t>
            </a:r>
            <a:r>
              <a:rPr lang="ru-RU" dirty="0" err="1"/>
              <a:t>шахслари</a:t>
            </a:r>
            <a:r>
              <a:rPr lang="ru-RU" dirty="0"/>
              <a:t>;</a:t>
            </a:r>
          </a:p>
          <a:p>
            <a:r>
              <a:rPr lang="ru-RU" dirty="0" err="1"/>
              <a:t>фавқулодда</a:t>
            </a:r>
            <a:r>
              <a:rPr lang="ru-RU" dirty="0"/>
              <a:t> </a:t>
            </a:r>
            <a:r>
              <a:rPr lang="ru-RU" dirty="0" err="1"/>
              <a:t>ҳолатнинг</a:t>
            </a:r>
            <a:r>
              <a:rPr lang="ru-RU" dirty="0"/>
              <a:t> </a:t>
            </a:r>
            <a:r>
              <a:rPr lang="ru-RU" dirty="0" err="1"/>
              <a:t>амал</a:t>
            </a:r>
            <a:r>
              <a:rPr lang="ru-RU" dirty="0"/>
              <a:t> </a:t>
            </a:r>
            <a:r>
              <a:rPr lang="ru-RU" dirty="0" err="1"/>
              <a:t>қилиш</a:t>
            </a:r>
            <a:r>
              <a:rPr lang="ru-RU" dirty="0"/>
              <a:t> </a:t>
            </a:r>
            <a:r>
              <a:rPr lang="ru-RU" dirty="0" err="1"/>
              <a:t>даврида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этиладиган</a:t>
            </a:r>
            <a:r>
              <a:rPr lang="ru-RU" dirty="0"/>
              <a:t> </a:t>
            </a:r>
            <a:r>
              <a:rPr lang="ru-RU" dirty="0" err="1"/>
              <a:t>махсус</a:t>
            </a:r>
            <a:r>
              <a:rPr lang="ru-RU" dirty="0"/>
              <a:t> </a:t>
            </a:r>
            <a:r>
              <a:rPr lang="ru-RU" dirty="0" err="1"/>
              <a:t>давлат</a:t>
            </a:r>
            <a:r>
              <a:rPr lang="ru-RU" dirty="0"/>
              <a:t> </a:t>
            </a:r>
            <a:r>
              <a:rPr lang="ru-RU" dirty="0" err="1"/>
              <a:t>бошқаруви</a:t>
            </a:r>
            <a:r>
              <a:rPr lang="ru-RU" dirty="0"/>
              <a:t> </a:t>
            </a:r>
            <a:r>
              <a:rPr lang="ru-RU" dirty="0" err="1"/>
              <a:t>органлари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уларнинг</a:t>
            </a:r>
            <a:r>
              <a:rPr lang="ru-RU" dirty="0"/>
              <a:t> </a:t>
            </a:r>
            <a:r>
              <a:rPr lang="ru-RU" dirty="0" err="1"/>
              <a:t>ваколатлари</a:t>
            </a:r>
            <a:r>
              <a:rPr lang="ru-RU" dirty="0"/>
              <a:t>;</a:t>
            </a:r>
          </a:p>
          <a:p>
            <a:r>
              <a:rPr lang="ru-RU" dirty="0" err="1"/>
              <a:t>фармон</a:t>
            </a:r>
            <a:r>
              <a:rPr lang="ru-RU" dirty="0"/>
              <a:t> </a:t>
            </a:r>
            <a:r>
              <a:rPr lang="ru-RU" dirty="0" err="1"/>
              <a:t>кучга</a:t>
            </a:r>
            <a:r>
              <a:rPr lang="ru-RU" dirty="0"/>
              <a:t> </a:t>
            </a:r>
            <a:r>
              <a:rPr lang="ru-RU" dirty="0" err="1"/>
              <a:t>кирадиган</a:t>
            </a:r>
            <a:r>
              <a:rPr lang="ru-RU" dirty="0"/>
              <a:t> сана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вақт</a:t>
            </a:r>
            <a:r>
              <a:rPr lang="ru-RU" dirty="0"/>
              <a:t>, </a:t>
            </a:r>
            <a:r>
              <a:rPr lang="ru-RU" dirty="0" err="1"/>
              <a:t>шунингдек</a:t>
            </a:r>
            <a:r>
              <a:rPr lang="ru-RU" dirty="0"/>
              <a:t> </a:t>
            </a:r>
            <a:r>
              <a:rPr lang="ru-RU" dirty="0" err="1"/>
              <a:t>фавқулодда</a:t>
            </a:r>
            <a:r>
              <a:rPr lang="ru-RU" dirty="0"/>
              <a:t> </a:t>
            </a:r>
            <a:r>
              <a:rPr lang="ru-RU" dirty="0" err="1"/>
              <a:t>ҳолатнинг</a:t>
            </a:r>
            <a:r>
              <a:rPr lang="ru-RU" dirty="0"/>
              <a:t> </a:t>
            </a:r>
            <a:r>
              <a:rPr lang="ru-RU" dirty="0" err="1"/>
              <a:t>амал</a:t>
            </a:r>
            <a:r>
              <a:rPr lang="ru-RU" dirty="0"/>
              <a:t> </a:t>
            </a:r>
            <a:r>
              <a:rPr lang="ru-RU" dirty="0" err="1"/>
              <a:t>қилиш</a:t>
            </a:r>
            <a:r>
              <a:rPr lang="ru-RU" dirty="0"/>
              <a:t> </a:t>
            </a:r>
            <a:r>
              <a:rPr lang="ru-RU" dirty="0" err="1"/>
              <a:t>муддати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8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ҳужжатларнинг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қилишини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тўхтатиб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туриш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547" y="7654525"/>
            <a:ext cx="23246893" cy="190740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ҳудудда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амалда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фармонлари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Вазирлар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Маҳкамаси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вазирликлар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қўмиталари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идоралар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буйруқлари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маҳаллий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ҳокимияти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органлари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қилишини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ҳолат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фармонига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тақдирда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ҳолатнинг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муддатига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тўхтатиб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туришга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ҳақли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0" y="7654524"/>
            <a:ext cx="20539889" cy="183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08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18535</TotalTime>
  <Words>556</Words>
  <Application>Microsoft Office PowerPoint</Application>
  <PresentationFormat>Произвольный</PresentationFormat>
  <Paragraphs>44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Unicode MS</vt:lpstr>
      <vt:lpstr>Bahnschrift SemiBold SemiConden</vt:lpstr>
      <vt:lpstr>Calibri</vt:lpstr>
      <vt:lpstr>Calibri Light</vt:lpstr>
      <vt:lpstr>Times New Roman</vt:lpstr>
      <vt:lpstr>Тема Office</vt:lpstr>
      <vt:lpstr>1_Тема Office</vt:lpstr>
      <vt:lpstr>Office Theme</vt:lpstr>
      <vt:lpstr>Презентация PowerPoint</vt:lpstr>
      <vt:lpstr>Презентация PowerPoint</vt:lpstr>
      <vt:lpstr>Ушбу Конституциявий Қонуннинг мақсади</vt:lpstr>
      <vt:lpstr>Ушбу Конституциявий Қонунда қуйидаги асосий тушунчалар қўлланилади:</vt:lpstr>
      <vt:lpstr>Фавқулодда ҳолатни жорий этиш мақсадлари</vt:lpstr>
      <vt:lpstr>Фавқулодда ҳолатни жорий этиш ҳоллари</vt:lpstr>
      <vt:lpstr>Фавқулодда ҳолатни жорий этиш</vt:lpstr>
      <vt:lpstr>Ўзбекистон Республикаси Президентининг фавқулодда ҳолат жорий этиш тўғрисидаги фармони</vt:lpstr>
      <vt:lpstr>Норматив-ҳуқуқий ҳужжатларнинг амал қилишини тўхтатиб туриш</vt:lpstr>
      <vt:lpstr>Фавқулодда ҳолат тўғрисидаги қонунчиликни бузганлик учун жавобгарлик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Мадрахимова Муштарий</dc:creator>
  <cp:lastModifiedBy>Inomjon Yuldashev</cp:lastModifiedBy>
  <cp:revision>872</cp:revision>
  <dcterms:created xsi:type="dcterms:W3CDTF">2020-12-22T19:23:24Z</dcterms:created>
  <dcterms:modified xsi:type="dcterms:W3CDTF">2022-06-07T10:38:14Z</dcterms:modified>
</cp:coreProperties>
</file>